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 id="2147490606" r:id="rId2"/>
  </p:sldMasterIdLst>
  <p:notesMasterIdLst>
    <p:notesMasterId r:id="rId38"/>
  </p:notesMasterIdLst>
  <p:handoutMasterIdLst>
    <p:handoutMasterId r:id="rId39"/>
  </p:handoutMasterIdLst>
  <p:sldIdLst>
    <p:sldId id="2463" r:id="rId3"/>
    <p:sldId id="256" r:id="rId4"/>
    <p:sldId id="3194" r:id="rId5"/>
    <p:sldId id="3196" r:id="rId6"/>
    <p:sldId id="3197" r:id="rId7"/>
    <p:sldId id="3198" r:id="rId8"/>
    <p:sldId id="2837" r:id="rId9"/>
    <p:sldId id="2517" r:id="rId10"/>
    <p:sldId id="302" r:id="rId11"/>
    <p:sldId id="2800" r:id="rId12"/>
    <p:sldId id="2842" r:id="rId13"/>
    <p:sldId id="3187" r:id="rId14"/>
    <p:sldId id="2513" r:id="rId15"/>
    <p:sldId id="2514" r:id="rId16"/>
    <p:sldId id="2515" r:id="rId17"/>
    <p:sldId id="2516" r:id="rId18"/>
    <p:sldId id="3190" r:id="rId19"/>
    <p:sldId id="3191" r:id="rId20"/>
    <p:sldId id="3192" r:id="rId21"/>
    <p:sldId id="3170" r:id="rId22"/>
    <p:sldId id="3193" r:id="rId23"/>
    <p:sldId id="2843" r:id="rId24"/>
    <p:sldId id="2486" r:id="rId25"/>
    <p:sldId id="2485" r:id="rId26"/>
    <p:sldId id="2484" r:id="rId27"/>
    <p:sldId id="2844" r:id="rId28"/>
    <p:sldId id="2519" r:id="rId29"/>
    <p:sldId id="1766" r:id="rId30"/>
    <p:sldId id="2847" r:id="rId31"/>
    <p:sldId id="2989" r:id="rId32"/>
    <p:sldId id="2845" r:id="rId33"/>
    <p:sldId id="2846" r:id="rId34"/>
    <p:sldId id="2991" r:id="rId35"/>
    <p:sldId id="2992" r:id="rId36"/>
    <p:sldId id="2990" r:id="rId37"/>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B0082"/>
    <a:srgbClr val="1E00AA"/>
    <a:srgbClr val="B7B1A9"/>
    <a:srgbClr val="800080"/>
    <a:srgbClr val="0000FF"/>
    <a:srgbClr val="CC6600"/>
    <a:srgbClr val="0046AD"/>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436" autoAdjust="0"/>
  </p:normalViewPr>
  <p:slideViewPr>
    <p:cSldViewPr>
      <p:cViewPr varScale="1">
        <p:scale>
          <a:sx n="69" d="100"/>
          <a:sy n="69" d="100"/>
        </p:scale>
        <p:origin x="1181" y="72"/>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40578-442E-43C3-BEAB-16438222CF48}"/>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36F757F3-E700-488F-9F55-06FFC00B2583}"/>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C1B5359-DD9B-4F7A-9FD2-396F56F886CE}" type="datetimeFigureOut">
              <a:rPr lang="en-US"/>
              <a:pPr>
                <a:defRPr/>
              </a:pPr>
              <a:t>5/23/2025</a:t>
            </a:fld>
            <a:endParaRPr lang="en-US"/>
          </a:p>
        </p:txBody>
      </p:sp>
      <p:sp>
        <p:nvSpPr>
          <p:cNvPr id="4" name="Footer Placeholder 3">
            <a:extLst>
              <a:ext uri="{FF2B5EF4-FFF2-40B4-BE49-F238E27FC236}">
                <a16:creationId xmlns:a16="http://schemas.microsoft.com/office/drawing/2014/main" id="{F1816783-392D-43C5-82F8-3C5E3ED45462}"/>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9A337D80-6F6A-4EA4-8F88-308AAFA70533}"/>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DE7CB7C-72B3-4016-9AB4-524FE75BF66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8F80EB-8AC2-47AB-87C9-30C339E6631D}"/>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3977802-8E11-4845-9FCA-C3F4C847707E}"/>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3BAC073-D90A-42DB-B193-FA6047D6D4AC}" type="datetimeFigureOut">
              <a:rPr lang="en-US"/>
              <a:pPr>
                <a:defRPr/>
              </a:pPr>
              <a:t>5/23/2025</a:t>
            </a:fld>
            <a:endParaRPr lang="en-US"/>
          </a:p>
        </p:txBody>
      </p:sp>
      <p:sp>
        <p:nvSpPr>
          <p:cNvPr id="4" name="Slide Image Placeholder 3">
            <a:extLst>
              <a:ext uri="{FF2B5EF4-FFF2-40B4-BE49-F238E27FC236}">
                <a16:creationId xmlns:a16="http://schemas.microsoft.com/office/drawing/2014/main" id="{A8C41234-A7D6-45AC-A4C5-773A1E71CB61}"/>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80EC0F8-8E03-407C-AEDE-5E1D29783B77}"/>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630E5F61-A08F-4495-B6D0-0FA241CE821C}"/>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BAA3DF3-80A8-435B-A5D6-76DD46D9D478}"/>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BB1D75F-72BC-469E-90AA-84D1C786045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331D7B2-7866-4F1E-BEF8-9C26478E5B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154597A-389E-4E77-AFA3-442884A170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69;g7a92e33df9_0_0:notes">
            <a:extLst>
              <a:ext uri="{FF2B5EF4-FFF2-40B4-BE49-F238E27FC236}">
                <a16:creationId xmlns:a16="http://schemas.microsoft.com/office/drawing/2014/main" id="{5FBC398B-CE03-4966-8A49-6506D004C702}"/>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3555" name="Google Shape;70;g7a92e33df9_0_0:notes">
            <a:extLst>
              <a:ext uri="{FF2B5EF4-FFF2-40B4-BE49-F238E27FC236}">
                <a16:creationId xmlns:a16="http://schemas.microsoft.com/office/drawing/2014/main" id="{C92A8A06-BEEC-4CE3-A333-3A958922B276}"/>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IN" sz="1800" dirty="0">
                <a:effectLst/>
                <a:latin typeface="Times New Roman" panose="02020603050405020304" pitchFamily="18" charset="0"/>
                <a:ea typeface="Times New Roman" panose="02020603050405020304" pitchFamily="18" charset="0"/>
              </a:rPr>
              <a:t>Students entering college today have come through intense academic pressure—entrance exams, coaching, competition—and often feel disconnected from social life, community, and even themselves.</a:t>
            </a:r>
          </a:p>
          <a:p>
            <a:r>
              <a:rPr lang="en-IN" sz="1800" dirty="0">
                <a:effectLst/>
                <a:latin typeface="Times New Roman" panose="02020603050405020304" pitchFamily="18" charset="0"/>
                <a:ea typeface="Times New Roman" panose="02020603050405020304" pitchFamily="18" charset="0"/>
              </a:rPr>
              <a:t>Now that they are entering higher education, it's not just about acquiring knowledge in their chosen field. They need to evolve as </a:t>
            </a:r>
            <a:r>
              <a:rPr lang="en-IN" sz="1800" b="1" dirty="0">
                <a:effectLst/>
                <a:latin typeface="Times New Roman" panose="02020603050405020304" pitchFamily="18" charset="0"/>
                <a:ea typeface="Times New Roman" panose="02020603050405020304" pitchFamily="18" charset="0"/>
              </a:rPr>
              <a:t>well-rounded human beings</a:t>
            </a:r>
            <a:r>
              <a:rPr lang="en-IN" sz="1800" dirty="0">
                <a:effectLst/>
                <a:latin typeface="Times New Roman" panose="02020603050405020304" pitchFamily="18" charset="0"/>
                <a:ea typeface="Times New Roman" panose="02020603050405020304" pitchFamily="18" charset="0"/>
              </a:rPr>
              <a:t> with clarity about life, relationships, society, and the world.</a:t>
            </a:r>
          </a:p>
          <a:p>
            <a:r>
              <a:rPr lang="en-IN" sz="1800" dirty="0">
                <a:effectLst/>
                <a:latin typeface="Times New Roman" panose="02020603050405020304" pitchFamily="18" charset="0"/>
                <a:ea typeface="Times New Roman" panose="02020603050405020304" pitchFamily="18" charset="0"/>
              </a:rPr>
              <a:t>That’s why SIP was designed—to smoothen this transition. And at the heart of SIP lies </a:t>
            </a:r>
            <a:r>
              <a:rPr lang="en-IN" sz="1800" b="1" dirty="0">
                <a:effectLst/>
                <a:latin typeface="Times New Roman" panose="02020603050405020304" pitchFamily="18" charset="0"/>
                <a:ea typeface="Times New Roman" panose="02020603050405020304" pitchFamily="18" charset="0"/>
              </a:rPr>
              <a:t>UHV-I</a:t>
            </a:r>
            <a:r>
              <a:rPr lang="en-IN" sz="1800" dirty="0">
                <a:effectLst/>
                <a:latin typeface="Times New Roman" panose="02020603050405020304" pitchFamily="18" charset="0"/>
                <a:ea typeface="Times New Roman" panose="02020603050405020304" pitchFamily="18" charset="0"/>
              </a:rPr>
              <a:t>.</a:t>
            </a:r>
          </a:p>
          <a:p>
            <a:pPr>
              <a:spcBef>
                <a:spcPct val="0"/>
              </a:spcBef>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Google Shape;78;g7a92e33df9_0_6:notes">
            <a:extLst>
              <a:ext uri="{FF2B5EF4-FFF2-40B4-BE49-F238E27FC236}">
                <a16:creationId xmlns:a16="http://schemas.microsoft.com/office/drawing/2014/main" id="{524578E8-01AD-45B7-B582-D257AC070FA8}"/>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9635" name="Google Shape;79;g7a92e33df9_0_6:notes">
            <a:extLst>
              <a:ext uri="{FF2B5EF4-FFF2-40B4-BE49-F238E27FC236}">
                <a16:creationId xmlns:a16="http://schemas.microsoft.com/office/drawing/2014/main" id="{53BB2F08-EB5C-4D1A-898F-05176EED49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82156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89F69D2-E15B-41AF-9355-B4CAD4F81B8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221B260-9066-414A-B3A1-A45BEAD4CC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27652" name="Slide Number Placeholder 3">
            <a:extLst>
              <a:ext uri="{FF2B5EF4-FFF2-40B4-BE49-F238E27FC236}">
                <a16:creationId xmlns:a16="http://schemas.microsoft.com/office/drawing/2014/main" id="{1512342E-5549-4EA4-83AE-A2ACC94722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F97179-D0B7-43BB-9EEE-D7B6BF6C1357}" type="slidenum">
              <a:rPr kumimoji="0" lang="en-I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IN"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144595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Getting to know each </a:t>
            </a:r>
            <a:r>
              <a:rPr lang="en-US" dirty="0" err="1"/>
              <a:t>othe</a:t>
            </a:r>
            <a:endParaRPr lang="en-US" dirty="0"/>
          </a:p>
          <a:p>
            <a:pPr marL="228600" indent="-228600">
              <a:buAutoNum type="arabicPeriod"/>
            </a:pPr>
            <a:r>
              <a:rPr lang="en-US" dirty="0"/>
              <a:t>Basic human aspiration – root cause of problems = not being clear of basic aspiration, not making effort to </a:t>
            </a:r>
            <a:r>
              <a:rPr lang="en-US" dirty="0" err="1"/>
              <a:t>realise</a:t>
            </a:r>
            <a:r>
              <a:rPr lang="en-US" dirty="0"/>
              <a:t> our basic aspiration</a:t>
            </a:r>
          </a:p>
          <a:p>
            <a:pPr marL="228600" indent="-228600">
              <a:buAutoNum type="arabicPeriod"/>
            </a:pPr>
            <a:r>
              <a:rPr lang="en-US" dirty="0"/>
              <a:t>Three distinct things required to fulfil basic aspiration in a certain priority</a:t>
            </a:r>
          </a:p>
          <a:p>
            <a:pPr marL="228600" indent="-228600">
              <a:buAutoNum type="arabicPeriod"/>
            </a:pPr>
            <a:r>
              <a:rPr lang="en-US" dirty="0"/>
              <a:t>Harmony = happiness. Excitement-escape loop is never ending. Move to harmony</a:t>
            </a:r>
          </a:p>
          <a:p>
            <a:pPr marL="228600" indent="-228600">
              <a:buAutoNum type="arabicPeriod"/>
            </a:pPr>
            <a:r>
              <a:rPr lang="en-US" dirty="0"/>
              <a:t>Clarity of human being – clarity of needs and their fulfilment</a:t>
            </a:r>
          </a:p>
          <a:p>
            <a:pPr marL="228600" indent="-228600">
              <a:buAutoNum type="arabicPeriod"/>
            </a:pPr>
            <a:r>
              <a:rPr lang="en-US" dirty="0"/>
              <a:t>Awareness of the Self, of the NA in the self is the source of self-development</a:t>
            </a:r>
          </a:p>
          <a:p>
            <a:pPr marL="228600" indent="-228600">
              <a:buAutoNum type="arabicPeriod"/>
            </a:pPr>
            <a:r>
              <a:rPr lang="en-US" dirty="0"/>
              <a:t>With awareness, we can ensure health holistically – body, self, environment</a:t>
            </a:r>
            <a:endParaRPr lang="en-IN" dirty="0"/>
          </a:p>
        </p:txBody>
      </p:sp>
    </p:spTree>
    <p:extLst>
      <p:ext uri="{BB962C8B-B14F-4D97-AF65-F5344CB8AC3E}">
        <p14:creationId xmlns:p14="http://schemas.microsoft.com/office/powerpoint/2010/main" val="75615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Feeling of trust on intention – feeling of relationship and resolution of concerns like anger, irritation and fear</a:t>
            </a:r>
          </a:p>
          <a:p>
            <a:r>
              <a:rPr lang="en-US" dirty="0"/>
              <a:t>9. Shifting from reaction to response</a:t>
            </a:r>
          </a:p>
          <a:p>
            <a:r>
              <a:rPr lang="en-US" dirty="0"/>
              <a:t>10. Respect – complementarity, resolving differentiation</a:t>
            </a:r>
          </a:p>
          <a:p>
            <a:r>
              <a:rPr lang="en-US" dirty="0"/>
              <a:t>11. gratitude, shifting from competition (opposition) to excellence (glory, reverence), infatuation to love</a:t>
            </a:r>
          </a:p>
          <a:p>
            <a:r>
              <a:rPr lang="en-US" dirty="0"/>
              <a:t>12. Common human goal, only if responsible families contribute, the common goal can be fulfilled</a:t>
            </a:r>
          </a:p>
          <a:p>
            <a:r>
              <a:rPr lang="en-US" dirty="0"/>
              <a:t>13. Our physical needs come from rest of nature. Mutual prosperity only if responsible families contribute to maintaining the harmony in nature</a:t>
            </a:r>
          </a:p>
          <a:p>
            <a:r>
              <a:rPr lang="en-US" dirty="0"/>
              <a:t>14. For a fulfilling life, we need to decide with wellbeing of all as the basic criteria – need a holistic world-vision for that. </a:t>
            </a:r>
            <a:endParaRPr lang="en-IN" dirty="0"/>
          </a:p>
        </p:txBody>
      </p:sp>
    </p:spTree>
    <p:extLst>
      <p:ext uri="{BB962C8B-B14F-4D97-AF65-F5344CB8AC3E}">
        <p14:creationId xmlns:p14="http://schemas.microsoft.com/office/powerpoint/2010/main" val="1589026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7AB01F45-D3EB-466B-8871-9D418F0151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CE6640ED-4EBF-41FA-9BB8-43CD7204FA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pic>
        <p:nvPicPr>
          <p:cNvPr id="4" name="Picture 10" descr="G:\T420-SyncBack-BACKUP Folder\HVPE-C\UHV Website\Logos Human Values &amp; Universities\universal_round.png">
            <a:extLst>
              <a:ext uri="{FF2B5EF4-FFF2-40B4-BE49-F238E27FC236}">
                <a16:creationId xmlns:a16="http://schemas.microsoft.com/office/drawing/2014/main" id="{AC000E91-5AC0-4476-B9F5-7A397BC8A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1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1">
            <a:extLst>
              <a:ext uri="{FF2B5EF4-FFF2-40B4-BE49-F238E27FC236}">
                <a16:creationId xmlns:a16="http://schemas.microsoft.com/office/drawing/2014/main" id="{1FFB72AA-63C1-4611-8575-D030FD188F48}"/>
              </a:ext>
            </a:extLst>
          </p:cNvPr>
          <p:cNvGrpSpPr>
            <a:grpSpLocks/>
          </p:cNvGrpSpPr>
          <p:nvPr userDrawn="1"/>
        </p:nvGrpSpPr>
        <p:grpSpPr bwMode="auto">
          <a:xfrm>
            <a:off x="109538" y="6527800"/>
            <a:ext cx="2709862" cy="369888"/>
            <a:chOff x="109537" y="6527800"/>
            <a:chExt cx="2709863" cy="369332"/>
          </a:xfrm>
        </p:grpSpPr>
        <p:sp>
          <p:nvSpPr>
            <p:cNvPr id="6" name="Rectangle 27">
              <a:extLst>
                <a:ext uri="{FF2B5EF4-FFF2-40B4-BE49-F238E27FC236}">
                  <a16:creationId xmlns:a16="http://schemas.microsoft.com/office/drawing/2014/main" id="{6C9341F8-8984-4A1E-8ED2-30FD07F9978C}"/>
                </a:ext>
              </a:extLst>
            </p:cNvPr>
            <p:cNvSpPr>
              <a:spLocks noChangeArrowheads="1"/>
            </p:cNvSpPr>
            <p:nvPr/>
          </p:nvSpPr>
          <p:spPr bwMode="auto">
            <a:xfrm flipV="1">
              <a:off x="968374" y="6527800"/>
              <a:ext cx="18510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Team (uhv.org.in)</a:t>
              </a:r>
            </a:p>
          </p:txBody>
        </p:sp>
        <p:pic>
          <p:nvPicPr>
            <p:cNvPr id="7" name="Picture 9">
              <a:extLst>
                <a:ext uri="{FF2B5EF4-FFF2-40B4-BE49-F238E27FC236}">
                  <a16:creationId xmlns:a16="http://schemas.microsoft.com/office/drawing/2014/main" id="{8D308077-BFF4-44A9-8709-1ED750578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3AD65CE-2E7A-464F-A73F-EF0A9CA04EA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p:spPr>
        <p:txBody>
          <a:bodyPr wrap="square">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609600" y="2286000"/>
            <a:ext cx="11049000"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9161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Master - Process">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CB65778-4994-4960-84AE-DDC9F2C91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76125" cy="68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4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7559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04019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0736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1D48A4C-648D-4657-B396-1D8B22CA60AB}"/>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8593421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47527E2-8858-45BD-8B00-1CC71F16377C}"/>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562329"/>
      </p:ext>
    </p:extLst>
  </p:cSld>
  <p:clrMapOvr>
    <a:masterClrMapping/>
  </p:clrMapOvr>
  <p:transition spd="slow" advClick="0" advTm="1000">
    <p:circle/>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8920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1856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5596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F4C65874-1EFB-4A17-805F-F15B3E98B81B}"/>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672B8970-CBE5-43A6-A9BC-1CE6CF3D1359}"/>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D1B94798-2EB8-41AE-8A83-DC79C0733B27}"/>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9E4AAA99-5485-4F96-BA9E-C3A9BF5BC6BD}" type="slidenum">
              <a:rPr lang="en-US" altLang="en-US" sz="800" smtClean="0"/>
              <a:pPr algn="r" eaLnBrk="1" hangingPunct="1">
                <a:defRPr/>
              </a:pPr>
              <a:t>‹#›</a:t>
            </a:fld>
            <a:endParaRPr lang="en-US" altLang="en-US" sz="800"/>
          </a:p>
        </p:txBody>
      </p:sp>
      <p:grpSp>
        <p:nvGrpSpPr>
          <p:cNvPr id="1029" name="Group 6">
            <a:extLst>
              <a:ext uri="{FF2B5EF4-FFF2-40B4-BE49-F238E27FC236}">
                <a16:creationId xmlns:a16="http://schemas.microsoft.com/office/drawing/2014/main" id="{67032D31-1D0C-475C-99B0-F27966D6FFF3}"/>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B5DD6C3C-FC41-43A0-8FCA-361DF1C2E0F7}"/>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D5C850AE-3292-40BA-8E7B-73AC139E63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803697DD-F508-46DC-9502-97A66BB280CF}"/>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676" r:id="rId1"/>
    <p:sldLayoutId id="2147490677" r:id="rId2"/>
    <p:sldLayoutId id="2147490672" r:id="rId3"/>
    <p:sldLayoutId id="2147490673" r:id="rId4"/>
    <p:sldLayoutId id="2147490678" r:id="rId5"/>
    <p:sldLayoutId id="2147490681" r:id="rId6"/>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6CC3E9B4-E88A-4792-89F9-8B829C130A7F}"/>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159AFE96-69F8-41B4-B269-E3F8390EC608}"/>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rgbClr val="000000"/>
              </a:solidFill>
            </a:endParaRPr>
          </a:p>
        </p:txBody>
      </p:sp>
      <p:sp>
        <p:nvSpPr>
          <p:cNvPr id="1028" name="Slide Number Placeholder 5">
            <a:extLst>
              <a:ext uri="{FF2B5EF4-FFF2-40B4-BE49-F238E27FC236}">
                <a16:creationId xmlns:a16="http://schemas.microsoft.com/office/drawing/2014/main" id="{48A0D6B5-697F-4E8A-A7D3-39273ED6667F}"/>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endParaRPr lang="en-US" altLang="en-US" sz="800" dirty="0">
              <a:solidFill>
                <a:prstClr val="black"/>
              </a:solidFill>
            </a:endParaRPr>
          </a:p>
        </p:txBody>
      </p:sp>
      <p:grpSp>
        <p:nvGrpSpPr>
          <p:cNvPr id="2053" name="Group 6">
            <a:extLst>
              <a:ext uri="{FF2B5EF4-FFF2-40B4-BE49-F238E27FC236}">
                <a16:creationId xmlns:a16="http://schemas.microsoft.com/office/drawing/2014/main" id="{B11B90F3-5865-4491-9F17-4793747822EB}"/>
              </a:ext>
            </a:extLst>
          </p:cNvPr>
          <p:cNvGrpSpPr>
            <a:grpSpLocks/>
          </p:cNvGrpSpPr>
          <p:nvPr userDrawn="1"/>
        </p:nvGrpSpPr>
        <p:grpSpPr bwMode="auto">
          <a:xfrm>
            <a:off x="109538" y="6527800"/>
            <a:ext cx="2709862" cy="369888"/>
            <a:chOff x="109537" y="6527800"/>
            <a:chExt cx="2709863" cy="369332"/>
          </a:xfrm>
        </p:grpSpPr>
        <p:sp>
          <p:nvSpPr>
            <p:cNvPr id="8" name="Rectangle 27">
              <a:extLst>
                <a:ext uri="{FF2B5EF4-FFF2-40B4-BE49-F238E27FC236}">
                  <a16:creationId xmlns:a16="http://schemas.microsoft.com/office/drawing/2014/main" id="{4BB1CBCC-DF26-4157-84B0-8FAD85C75E02}"/>
                </a:ext>
              </a:extLst>
            </p:cNvPr>
            <p:cNvSpPr>
              <a:spLocks noChangeArrowheads="1"/>
            </p:cNvSpPr>
            <p:nvPr/>
          </p:nvSpPr>
          <p:spPr bwMode="auto">
            <a:xfrm flipV="1">
              <a:off x="968374" y="6527800"/>
              <a:ext cx="18510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t>UHV Team (uhv.org.in)</a:t>
              </a:r>
            </a:p>
          </p:txBody>
        </p:sp>
        <p:pic>
          <p:nvPicPr>
            <p:cNvPr id="2055" name="Picture 9">
              <a:extLst>
                <a:ext uri="{FF2B5EF4-FFF2-40B4-BE49-F238E27FC236}">
                  <a16:creationId xmlns:a16="http://schemas.microsoft.com/office/drawing/2014/main" id="{FDA46BE4-08CC-47E9-9B70-4BCA324B8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a:extLst>
                <a:ext uri="{FF2B5EF4-FFF2-40B4-BE49-F238E27FC236}">
                  <a16:creationId xmlns:a16="http://schemas.microsoft.com/office/drawing/2014/main" id="{74E07E0F-AE1F-4069-97B4-AF5FBDFD802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679" r:id="rId1"/>
    <p:sldLayoutId id="2147490674" r:id="rId2"/>
    <p:sldLayoutId id="2147490675" r:id="rId3"/>
    <p:sldLayoutId id="2147490680" r:id="rId4"/>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nBdLaFUlO8E&amp;list=PLYwzG2fd7hzeSdsr3W9-8B6mFlx-FIsgB" TargetMode="External"/><Relationship Id="rId2" Type="http://schemas.openxmlformats.org/officeDocument/2006/relationships/hyperlink" Target="https://www.youtube.com/watch?v=OgdNx0X923I&amp;list=PLYwzG2fd7hzer-n_sVjmtFnuSs_Mph4Bi"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vbvPkZ8X4d8&amp;list=PLWDeKF97v9SOkLsFSULd2l6tQ4PRxyvRo" TargetMode="External"/><Relationship Id="rId2" Type="http://schemas.openxmlformats.org/officeDocument/2006/relationships/hyperlink" Target="https://drive.google.com/drive/folders/1016XJBOvMgE1DqLW2pBsb2r6Izbtqzmu?usp=sharing" TargetMode="External"/><Relationship Id="rId1" Type="http://schemas.openxmlformats.org/officeDocument/2006/relationships/slideLayout" Target="../slideLayouts/slideLayout4.xml"/><Relationship Id="rId5" Type="http://schemas.openxmlformats.org/officeDocument/2006/relationships/hyperlink" Target="https://www.youtube.com/watch?v=OgdNx0X923I&amp;list=PLYwzG2fd7hzer-n_sVjmtFnuSs_Mph4Bi" TargetMode="External"/><Relationship Id="rId4" Type="http://schemas.openxmlformats.org/officeDocument/2006/relationships/hyperlink" Target="https://www.youtube.com/watch?v=nBdLaFUlO8E&amp;list=PLYwzG2fd7hzeSdsr3W9-8B6mFlx-FIsgB"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D9DCBC6-459E-4A1F-935B-BC8EAF39DD99}"/>
              </a:ext>
            </a:extLst>
          </p:cNvPr>
          <p:cNvSpPr>
            <a:spLocks noGrp="1"/>
          </p:cNvSpPr>
          <p:nvPr>
            <p:ph type="subTitle" idx="1"/>
          </p:nvPr>
        </p:nvSpPr>
        <p:spPr>
          <a:xfrm>
            <a:off x="1143000" y="3900488"/>
            <a:ext cx="10515600" cy="369332"/>
          </a:xfrm>
        </p:spPr>
        <p:txBody>
          <a:bodyPr/>
          <a:lstStyle/>
          <a:p>
            <a:r>
              <a:rPr lang="en-IN" dirty="0"/>
              <a:t>For Faculty and Student Buddies who are </a:t>
            </a:r>
            <a:r>
              <a:rPr lang="en-IN"/>
              <a:t>Volunteering in SIP</a:t>
            </a:r>
            <a:endParaRPr lang="en-IN" dirty="0"/>
          </a:p>
        </p:txBody>
      </p:sp>
      <p:sp>
        <p:nvSpPr>
          <p:cNvPr id="8194" name="Title 10">
            <a:extLst>
              <a:ext uri="{FF2B5EF4-FFF2-40B4-BE49-F238E27FC236}">
                <a16:creationId xmlns:a16="http://schemas.microsoft.com/office/drawing/2014/main" id="{1EA8D292-7EAD-4C95-AE53-E1D34DB2B84D}"/>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Faculty Orientation: </a:t>
            </a:r>
            <a:r>
              <a:rPr lang="en-GB" altLang="en-US" dirty="0">
                <a:latin typeface="Arial" panose="020B0604020202020204" pitchFamily="34" charset="0"/>
                <a:cs typeface="Arial" panose="020B0604020202020204" pitchFamily="34" charset="0"/>
              </a:rPr>
              <a:t>Overview of</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UHV-I in Student Induction Program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633E04B-D432-4C11-9291-74DA324C4FC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Solution Centric Approach</a:t>
            </a:r>
            <a:endParaRPr lang="en-US" altLang="en-US" dirty="0"/>
          </a:p>
        </p:txBody>
      </p:sp>
      <p:sp>
        <p:nvSpPr>
          <p:cNvPr id="26627" name="Text Placeholder 2">
            <a:extLst>
              <a:ext uri="{FF2B5EF4-FFF2-40B4-BE49-F238E27FC236}">
                <a16:creationId xmlns:a16="http://schemas.microsoft.com/office/drawing/2014/main" id="{EDA55DE7-E163-4A09-9B8D-A80ACD669E6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IN" altLang="en-US" dirty="0"/>
              <a:t>The world today has become a mixture of various cultures</a:t>
            </a:r>
          </a:p>
          <a:p>
            <a:pPr marL="0" indent="0">
              <a:buNone/>
            </a:pPr>
            <a:r>
              <a:rPr lang="en-IN" altLang="en-US" dirty="0"/>
              <a:t> </a:t>
            </a:r>
          </a:p>
          <a:p>
            <a:pPr marL="0" indent="0">
              <a:buNone/>
            </a:pPr>
            <a:r>
              <a:rPr lang="en-IN" altLang="en-US" dirty="0"/>
              <a:t>In India, we can see</a:t>
            </a:r>
            <a:endParaRPr altLang="en-US" dirty="0"/>
          </a:p>
          <a:p>
            <a:pPr lvl="1"/>
            <a:r>
              <a:rPr lang="en-GB" altLang="en-US" dirty="0"/>
              <a:t>Urban / City culture	</a:t>
            </a:r>
            <a:r>
              <a:rPr lang="en-GB" altLang="en-US" sz="1100" dirty="0">
                <a:sym typeface="Webdings" panose="05030102010509060703" pitchFamily="18" charset="2"/>
              </a:rPr>
              <a:t></a:t>
            </a:r>
            <a:r>
              <a:rPr lang="en-GB" altLang="en-US" sz="1400" dirty="0">
                <a:sym typeface="Webdings" panose="05030102010509060703" pitchFamily="18" charset="2"/>
              </a:rPr>
              <a:t> </a:t>
            </a:r>
            <a:r>
              <a:rPr lang="en-GB" altLang="en-US" dirty="0"/>
              <a:t>Western culture</a:t>
            </a:r>
          </a:p>
          <a:p>
            <a:pPr lvl="1"/>
            <a:r>
              <a:rPr lang="en-IN" altLang="en-US" dirty="0"/>
              <a:t>Liberal culture	</a:t>
            </a:r>
            <a:r>
              <a:rPr lang="en-IN" altLang="en-US" sz="1200" dirty="0">
                <a:sym typeface="Webdings" panose="05030102010509060703" pitchFamily="18" charset="2"/>
              </a:rPr>
              <a:t></a:t>
            </a:r>
            <a:r>
              <a:rPr lang="en-IN" altLang="en-US" dirty="0">
                <a:sym typeface="Webdings" panose="05030102010509060703" pitchFamily="18" charset="2"/>
              </a:rPr>
              <a:t> </a:t>
            </a:r>
            <a:r>
              <a:rPr lang="en-IN" altLang="en-US" dirty="0"/>
              <a:t>Movie/Internet culture</a:t>
            </a:r>
            <a:endParaRPr altLang="en-US" dirty="0"/>
          </a:p>
          <a:p>
            <a:pPr lvl="1"/>
            <a:r>
              <a:rPr lang="en-IN" altLang="en-US" dirty="0"/>
              <a:t>Traditional rural Indian culture</a:t>
            </a:r>
            <a:endParaRPr lang="en-GB" altLang="en-US" dirty="0"/>
          </a:p>
          <a:p>
            <a:pPr lvl="1"/>
            <a:r>
              <a:rPr lang="en-IN" altLang="en-US" dirty="0"/>
              <a:t>and so many others</a:t>
            </a:r>
            <a:endParaRPr altLang="en-US" dirty="0"/>
          </a:p>
          <a:p>
            <a:pPr marL="0" indent="0">
              <a:buNone/>
            </a:pPr>
            <a:endParaRPr altLang="en-US" sz="1000" dirty="0"/>
          </a:p>
          <a:p>
            <a:pPr marL="0" indent="0">
              <a:buNone/>
            </a:pPr>
            <a:r>
              <a:rPr lang="en-IN" altLang="en-US" dirty="0"/>
              <a:t>Today, the problem is that one culture tends to compare with other cultures and be opposed to them. This is because their basic assumptions and therefore thoughts are different. Even though there are commonalities at the core, the conflict is at the level of expression and details</a:t>
            </a:r>
          </a:p>
          <a:p>
            <a:pPr marL="0" indent="0">
              <a:buNone/>
            </a:pPr>
            <a:endParaRPr lang="en-IN" altLang="en-US" sz="1000" dirty="0"/>
          </a:p>
          <a:p>
            <a:pPr marL="0" indent="0">
              <a:buNone/>
            </a:pPr>
            <a:r>
              <a:rPr lang="en-IN" altLang="en-US" b="1" dirty="0"/>
              <a:t>With this situation, it is imperative to </a:t>
            </a:r>
            <a:endParaRPr altLang="en-US" b="1" dirty="0"/>
          </a:p>
          <a:p>
            <a:pPr lvl="1"/>
            <a:r>
              <a:rPr lang="en-IN" altLang="en-US" b="1" dirty="0"/>
              <a:t>Appreciate the </a:t>
            </a:r>
            <a:r>
              <a:rPr lang="en-GB" altLang="en-US" b="1" dirty="0"/>
              <a:t>different approaches and </a:t>
            </a:r>
            <a:r>
              <a:rPr lang="en-IN" altLang="en-US" b="1" dirty="0"/>
              <a:t>achievements </a:t>
            </a:r>
          </a:p>
          <a:p>
            <a:pPr marL="457189" lvl="2" indent="0">
              <a:buNone/>
            </a:pPr>
            <a:r>
              <a:rPr lang="en-IN" altLang="en-US" dirty="0"/>
              <a:t>(to whatever extent a culture has realised the basic human values of </a:t>
            </a:r>
            <a:r>
              <a:rPr lang="en-GB" altLang="en-US" dirty="0"/>
              <a:t>truth, love and compassion at the core)</a:t>
            </a:r>
          </a:p>
          <a:p>
            <a:pPr marL="457189" lvl="2" indent="0">
              <a:buNone/>
            </a:pPr>
            <a:endParaRPr lang="en-GB" altLang="en-US" b="1" dirty="0"/>
          </a:p>
          <a:p>
            <a:pPr lvl="1"/>
            <a:r>
              <a:rPr lang="en-GB" altLang="en-US" b="1" dirty="0"/>
              <a:t>Be complimentary, help to fill the gaps, rather than to compare, criticise or reject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37">
            <a:extLst>
              <a:ext uri="{FF2B5EF4-FFF2-40B4-BE49-F238E27FC236}">
                <a16:creationId xmlns:a16="http://schemas.microsoft.com/office/drawing/2014/main" id="{0E42CB8C-7BEE-4CBE-98A3-2DC9702B7023}"/>
              </a:ext>
            </a:extLst>
          </p:cNvPr>
          <p:cNvSpPr>
            <a:spLocks noChangeArrowheads="1"/>
          </p:cNvSpPr>
          <p:nvPr/>
        </p:nvSpPr>
        <p:spPr bwMode="auto">
          <a:xfrm>
            <a:off x="1300163" y="187326"/>
            <a:ext cx="3313112" cy="5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ts val="3500"/>
              </a:lnSpc>
              <a:spcBef>
                <a:spcPct val="0"/>
              </a:spcBef>
              <a:buNone/>
              <a:defRPr/>
            </a:pPr>
            <a:r>
              <a:rPr lang="en-IN" altLang="en-US" sz="3600" dirty="0">
                <a:solidFill>
                  <a:srgbClr val="0E5C98"/>
                </a:solidFill>
                <a:cs typeface="Times New Roman" panose="02020603050405020304" pitchFamily="18" charset="0"/>
                <a:sym typeface="Arial"/>
              </a:rPr>
              <a:t>SIP Activities</a:t>
            </a:r>
          </a:p>
        </p:txBody>
      </p:sp>
      <p:sp>
        <p:nvSpPr>
          <p:cNvPr id="5" name="Rectangle 4">
            <a:extLst>
              <a:ext uri="{FF2B5EF4-FFF2-40B4-BE49-F238E27FC236}">
                <a16:creationId xmlns:a16="http://schemas.microsoft.com/office/drawing/2014/main" id="{D6385BB7-33B0-4DE7-B025-A16B0AB5A53A}"/>
              </a:ext>
            </a:extLst>
          </p:cNvPr>
          <p:cNvSpPr/>
          <p:nvPr/>
        </p:nvSpPr>
        <p:spPr>
          <a:xfrm>
            <a:off x="600075" y="2874075"/>
            <a:ext cx="46039" cy="7937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cxnSp>
        <p:nvCxnSpPr>
          <p:cNvPr id="7" name="Straight Connector 6">
            <a:extLst>
              <a:ext uri="{FF2B5EF4-FFF2-40B4-BE49-F238E27FC236}">
                <a16:creationId xmlns:a16="http://schemas.microsoft.com/office/drawing/2014/main" id="{ED85E2CB-1119-47A9-88A8-87366B56BB1F}"/>
              </a:ext>
            </a:extLst>
          </p:cNvPr>
          <p:cNvCxnSpPr>
            <a:cxnSpLocks/>
          </p:cNvCxnSpPr>
          <p:nvPr/>
        </p:nvCxnSpPr>
        <p:spPr>
          <a:xfrm>
            <a:off x="600075" y="3270949"/>
            <a:ext cx="191293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6629" name="Group 68">
            <a:extLst>
              <a:ext uri="{FF2B5EF4-FFF2-40B4-BE49-F238E27FC236}">
                <a16:creationId xmlns:a16="http://schemas.microsoft.com/office/drawing/2014/main" id="{919A8EB9-56B1-43F2-85A4-75AE396B3DBB}"/>
              </a:ext>
            </a:extLst>
          </p:cNvPr>
          <p:cNvGrpSpPr>
            <a:grpSpLocks/>
          </p:cNvGrpSpPr>
          <p:nvPr/>
        </p:nvGrpSpPr>
        <p:grpSpPr bwMode="auto">
          <a:xfrm>
            <a:off x="4850344" y="954789"/>
            <a:ext cx="252413" cy="252412"/>
            <a:chOff x="6049462" y="1467477"/>
            <a:chExt cx="251927" cy="251927"/>
          </a:xfrm>
        </p:grpSpPr>
        <p:sp>
          <p:nvSpPr>
            <p:cNvPr id="9" name="Oval 8">
              <a:extLst>
                <a:ext uri="{FF2B5EF4-FFF2-40B4-BE49-F238E27FC236}">
                  <a16:creationId xmlns:a16="http://schemas.microsoft.com/office/drawing/2014/main" id="{23EF512B-09FF-4EDC-81E3-1A9FACFD06D3}"/>
                </a:ext>
              </a:extLst>
            </p:cNvPr>
            <p:cNvSpPr/>
            <p:nvPr/>
          </p:nvSpPr>
          <p:spPr>
            <a:xfrm>
              <a:off x="6049462" y="1467477"/>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1" name="Oval 60">
              <a:extLst>
                <a:ext uri="{FF2B5EF4-FFF2-40B4-BE49-F238E27FC236}">
                  <a16:creationId xmlns:a16="http://schemas.microsoft.com/office/drawing/2014/main" id="{9428C3AC-7182-4100-87C3-3A6EAE4E355E}"/>
                </a:ext>
              </a:extLst>
            </p:cNvPr>
            <p:cNvSpPr/>
            <p:nvPr/>
          </p:nvSpPr>
          <p:spPr>
            <a:xfrm flipV="1">
              <a:off x="6123931" y="1541946"/>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0" name="Group 11">
            <a:extLst>
              <a:ext uri="{FF2B5EF4-FFF2-40B4-BE49-F238E27FC236}">
                <a16:creationId xmlns:a16="http://schemas.microsoft.com/office/drawing/2014/main" id="{D2CF4B65-0CEE-411B-ACEA-F84F8AEE2480}"/>
              </a:ext>
            </a:extLst>
          </p:cNvPr>
          <p:cNvGrpSpPr>
            <a:grpSpLocks/>
          </p:cNvGrpSpPr>
          <p:nvPr/>
        </p:nvGrpSpPr>
        <p:grpSpPr bwMode="auto">
          <a:xfrm>
            <a:off x="4850344" y="1581850"/>
            <a:ext cx="252413" cy="252413"/>
            <a:chOff x="5868487" y="1328056"/>
            <a:chExt cx="251927" cy="251927"/>
          </a:xfrm>
        </p:grpSpPr>
        <p:sp>
          <p:nvSpPr>
            <p:cNvPr id="50" name="Oval 49">
              <a:extLst>
                <a:ext uri="{FF2B5EF4-FFF2-40B4-BE49-F238E27FC236}">
                  <a16:creationId xmlns:a16="http://schemas.microsoft.com/office/drawing/2014/main" id="{B73C95C9-DBE6-4BB2-99B3-2BA6CF177BA8}"/>
                </a:ext>
              </a:extLst>
            </p:cNvPr>
            <p:cNvSpPr/>
            <p:nvPr/>
          </p:nvSpPr>
          <p:spPr>
            <a:xfrm>
              <a:off x="5868487" y="1328056"/>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2" name="Oval 61">
              <a:extLst>
                <a:ext uri="{FF2B5EF4-FFF2-40B4-BE49-F238E27FC236}">
                  <a16:creationId xmlns:a16="http://schemas.microsoft.com/office/drawing/2014/main" id="{D48ABBAE-CB65-4C26-967C-B4B4F192A543}"/>
                </a:ext>
              </a:extLst>
            </p:cNvPr>
            <p:cNvSpPr/>
            <p:nvPr/>
          </p:nvSpPr>
          <p:spPr>
            <a:xfrm flipV="1">
              <a:off x="5942956" y="1402525"/>
              <a:ext cx="102988" cy="1029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1" name="Group 12">
            <a:extLst>
              <a:ext uri="{FF2B5EF4-FFF2-40B4-BE49-F238E27FC236}">
                <a16:creationId xmlns:a16="http://schemas.microsoft.com/office/drawing/2014/main" id="{F83598C1-8351-48B5-8858-289F21A9F30A}"/>
              </a:ext>
            </a:extLst>
          </p:cNvPr>
          <p:cNvGrpSpPr>
            <a:grpSpLocks/>
          </p:cNvGrpSpPr>
          <p:nvPr/>
        </p:nvGrpSpPr>
        <p:grpSpPr bwMode="auto">
          <a:xfrm>
            <a:off x="4850344" y="2175575"/>
            <a:ext cx="252413" cy="252413"/>
            <a:chOff x="5868487" y="2118048"/>
            <a:chExt cx="251927" cy="251927"/>
          </a:xfrm>
        </p:grpSpPr>
        <p:sp>
          <p:nvSpPr>
            <p:cNvPr id="49" name="Oval 48">
              <a:extLst>
                <a:ext uri="{FF2B5EF4-FFF2-40B4-BE49-F238E27FC236}">
                  <a16:creationId xmlns:a16="http://schemas.microsoft.com/office/drawing/2014/main" id="{60F6A54D-C490-4454-BA2A-527152E473D7}"/>
                </a:ext>
              </a:extLst>
            </p:cNvPr>
            <p:cNvSpPr/>
            <p:nvPr/>
          </p:nvSpPr>
          <p:spPr>
            <a:xfrm>
              <a:off x="5868487" y="2118048"/>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3" name="Oval 62">
              <a:extLst>
                <a:ext uri="{FF2B5EF4-FFF2-40B4-BE49-F238E27FC236}">
                  <a16:creationId xmlns:a16="http://schemas.microsoft.com/office/drawing/2014/main" id="{7C1FB007-5411-46DF-976E-3C0050367829}"/>
                </a:ext>
              </a:extLst>
            </p:cNvPr>
            <p:cNvSpPr/>
            <p:nvPr/>
          </p:nvSpPr>
          <p:spPr>
            <a:xfrm flipV="1">
              <a:off x="5942956" y="2192517"/>
              <a:ext cx="102988" cy="1029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2" name="Group 13">
            <a:extLst>
              <a:ext uri="{FF2B5EF4-FFF2-40B4-BE49-F238E27FC236}">
                <a16:creationId xmlns:a16="http://schemas.microsoft.com/office/drawing/2014/main" id="{862BF93E-390B-4194-B5B6-FCC63C4CA70F}"/>
              </a:ext>
            </a:extLst>
          </p:cNvPr>
          <p:cNvGrpSpPr>
            <a:grpSpLocks/>
          </p:cNvGrpSpPr>
          <p:nvPr/>
        </p:nvGrpSpPr>
        <p:grpSpPr bwMode="auto">
          <a:xfrm>
            <a:off x="4850344" y="2767713"/>
            <a:ext cx="252413" cy="252412"/>
            <a:chOff x="5868487" y="2908040"/>
            <a:chExt cx="251927" cy="251927"/>
          </a:xfrm>
        </p:grpSpPr>
        <p:sp>
          <p:nvSpPr>
            <p:cNvPr id="48" name="Oval 47">
              <a:extLst>
                <a:ext uri="{FF2B5EF4-FFF2-40B4-BE49-F238E27FC236}">
                  <a16:creationId xmlns:a16="http://schemas.microsoft.com/office/drawing/2014/main" id="{F968D2AF-A3CB-40F3-B62C-1B48C4721230}"/>
                </a:ext>
              </a:extLst>
            </p:cNvPr>
            <p:cNvSpPr/>
            <p:nvPr/>
          </p:nvSpPr>
          <p:spPr>
            <a:xfrm>
              <a:off x="5868487" y="2908040"/>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sz="2400">
                <a:solidFill>
                  <a:prstClr val="white"/>
                </a:solidFill>
                <a:latin typeface="Calibri"/>
                <a:sym typeface="Arial"/>
              </a:endParaRPr>
            </a:p>
          </p:txBody>
        </p:sp>
        <p:sp>
          <p:nvSpPr>
            <p:cNvPr id="64" name="Oval 63">
              <a:extLst>
                <a:ext uri="{FF2B5EF4-FFF2-40B4-BE49-F238E27FC236}">
                  <a16:creationId xmlns:a16="http://schemas.microsoft.com/office/drawing/2014/main" id="{4DEA6A83-36D5-419B-86AE-79285582344A}"/>
                </a:ext>
              </a:extLst>
            </p:cNvPr>
            <p:cNvSpPr/>
            <p:nvPr/>
          </p:nvSpPr>
          <p:spPr>
            <a:xfrm flipV="1">
              <a:off x="5942956" y="2982509"/>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sz="2400">
                <a:solidFill>
                  <a:prstClr val="white"/>
                </a:solidFill>
                <a:latin typeface="Calibri"/>
                <a:sym typeface="Arial"/>
              </a:endParaRPr>
            </a:p>
          </p:txBody>
        </p:sp>
      </p:grpSp>
      <p:grpSp>
        <p:nvGrpSpPr>
          <p:cNvPr id="26633" name="Group 14">
            <a:extLst>
              <a:ext uri="{FF2B5EF4-FFF2-40B4-BE49-F238E27FC236}">
                <a16:creationId xmlns:a16="http://schemas.microsoft.com/office/drawing/2014/main" id="{4FB517E9-6187-4F26-BAC7-4791A5AACD59}"/>
              </a:ext>
            </a:extLst>
          </p:cNvPr>
          <p:cNvGrpSpPr>
            <a:grpSpLocks/>
          </p:cNvGrpSpPr>
          <p:nvPr/>
        </p:nvGrpSpPr>
        <p:grpSpPr bwMode="auto">
          <a:xfrm>
            <a:off x="4850344" y="3407475"/>
            <a:ext cx="252413" cy="252413"/>
            <a:chOff x="5868487" y="3698032"/>
            <a:chExt cx="251927" cy="251927"/>
          </a:xfrm>
        </p:grpSpPr>
        <p:sp>
          <p:nvSpPr>
            <p:cNvPr id="47" name="Oval 46">
              <a:extLst>
                <a:ext uri="{FF2B5EF4-FFF2-40B4-BE49-F238E27FC236}">
                  <a16:creationId xmlns:a16="http://schemas.microsoft.com/office/drawing/2014/main" id="{1A4F872C-ECB3-4442-9E5C-D60F6838A4AE}"/>
                </a:ext>
              </a:extLst>
            </p:cNvPr>
            <p:cNvSpPr/>
            <p:nvPr/>
          </p:nvSpPr>
          <p:spPr>
            <a:xfrm>
              <a:off x="5868487" y="3698032"/>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5" name="Oval 64">
              <a:extLst>
                <a:ext uri="{FF2B5EF4-FFF2-40B4-BE49-F238E27FC236}">
                  <a16:creationId xmlns:a16="http://schemas.microsoft.com/office/drawing/2014/main" id="{8B3767DC-6FBF-4E10-A4E0-A0A985D9C6E4}"/>
                </a:ext>
              </a:extLst>
            </p:cNvPr>
            <p:cNvSpPr/>
            <p:nvPr/>
          </p:nvSpPr>
          <p:spPr>
            <a:xfrm flipV="1">
              <a:off x="5942956" y="3772501"/>
              <a:ext cx="102988" cy="1029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4" name="Group 15">
            <a:extLst>
              <a:ext uri="{FF2B5EF4-FFF2-40B4-BE49-F238E27FC236}">
                <a16:creationId xmlns:a16="http://schemas.microsoft.com/office/drawing/2014/main" id="{00051C21-CD80-4333-8CC2-420D79653569}"/>
              </a:ext>
            </a:extLst>
          </p:cNvPr>
          <p:cNvGrpSpPr>
            <a:grpSpLocks/>
          </p:cNvGrpSpPr>
          <p:nvPr/>
        </p:nvGrpSpPr>
        <p:grpSpPr bwMode="auto">
          <a:xfrm>
            <a:off x="4850344" y="4034538"/>
            <a:ext cx="252413" cy="252412"/>
            <a:chOff x="5868487" y="4488024"/>
            <a:chExt cx="251927" cy="251927"/>
          </a:xfrm>
        </p:grpSpPr>
        <p:sp>
          <p:nvSpPr>
            <p:cNvPr id="45" name="Oval 44">
              <a:extLst>
                <a:ext uri="{FF2B5EF4-FFF2-40B4-BE49-F238E27FC236}">
                  <a16:creationId xmlns:a16="http://schemas.microsoft.com/office/drawing/2014/main" id="{DFE93A5E-85F9-4560-ACFD-74ABD974FB8D}"/>
                </a:ext>
              </a:extLst>
            </p:cNvPr>
            <p:cNvSpPr/>
            <p:nvPr/>
          </p:nvSpPr>
          <p:spPr>
            <a:xfrm>
              <a:off x="5868487" y="4488024"/>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6" name="Oval 65">
              <a:extLst>
                <a:ext uri="{FF2B5EF4-FFF2-40B4-BE49-F238E27FC236}">
                  <a16:creationId xmlns:a16="http://schemas.microsoft.com/office/drawing/2014/main" id="{98397923-660F-40D3-8BEF-A6B45C81A4C7}"/>
                </a:ext>
              </a:extLst>
            </p:cNvPr>
            <p:cNvSpPr/>
            <p:nvPr/>
          </p:nvSpPr>
          <p:spPr>
            <a:xfrm flipV="1">
              <a:off x="5942956" y="4562493"/>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5" name="Group 16">
            <a:extLst>
              <a:ext uri="{FF2B5EF4-FFF2-40B4-BE49-F238E27FC236}">
                <a16:creationId xmlns:a16="http://schemas.microsoft.com/office/drawing/2014/main" id="{23951165-A7A8-471C-AB6C-E1E8492BE0DF}"/>
              </a:ext>
            </a:extLst>
          </p:cNvPr>
          <p:cNvGrpSpPr>
            <a:grpSpLocks/>
          </p:cNvGrpSpPr>
          <p:nvPr/>
        </p:nvGrpSpPr>
        <p:grpSpPr bwMode="auto">
          <a:xfrm>
            <a:off x="4850344" y="4639376"/>
            <a:ext cx="252413" cy="250825"/>
            <a:chOff x="5868487" y="5278016"/>
            <a:chExt cx="251927" cy="251927"/>
          </a:xfrm>
        </p:grpSpPr>
        <p:sp>
          <p:nvSpPr>
            <p:cNvPr id="58" name="Oval 57">
              <a:extLst>
                <a:ext uri="{FF2B5EF4-FFF2-40B4-BE49-F238E27FC236}">
                  <a16:creationId xmlns:a16="http://schemas.microsoft.com/office/drawing/2014/main" id="{4902577E-7D1C-43D7-B519-C9221C4C3FC3}"/>
                </a:ext>
              </a:extLst>
            </p:cNvPr>
            <p:cNvSpPr/>
            <p:nvPr/>
          </p:nvSpPr>
          <p:spPr>
            <a:xfrm>
              <a:off x="5868487" y="5278016"/>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sz="2400">
                <a:solidFill>
                  <a:prstClr val="white"/>
                </a:solidFill>
                <a:latin typeface="Calibri"/>
                <a:sym typeface="Arial"/>
              </a:endParaRPr>
            </a:p>
          </p:txBody>
        </p:sp>
        <p:sp>
          <p:nvSpPr>
            <p:cNvPr id="67" name="Oval 66">
              <a:extLst>
                <a:ext uri="{FF2B5EF4-FFF2-40B4-BE49-F238E27FC236}">
                  <a16:creationId xmlns:a16="http://schemas.microsoft.com/office/drawing/2014/main" id="{AA546B43-CD76-47C0-8F05-AD369FC7700A}"/>
                </a:ext>
              </a:extLst>
            </p:cNvPr>
            <p:cNvSpPr/>
            <p:nvPr/>
          </p:nvSpPr>
          <p:spPr>
            <a:xfrm flipV="1">
              <a:off x="5942956" y="5352957"/>
              <a:ext cx="102988" cy="102046"/>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sz="2400">
                <a:solidFill>
                  <a:prstClr val="white"/>
                </a:solidFill>
                <a:latin typeface="Calibri"/>
                <a:sym typeface="Arial"/>
              </a:endParaRPr>
            </a:p>
          </p:txBody>
        </p:sp>
      </p:grpSp>
      <p:grpSp>
        <p:nvGrpSpPr>
          <p:cNvPr id="26636" name="Group 19">
            <a:extLst>
              <a:ext uri="{FF2B5EF4-FFF2-40B4-BE49-F238E27FC236}">
                <a16:creationId xmlns:a16="http://schemas.microsoft.com/office/drawing/2014/main" id="{0F0211E9-2E53-4A3B-8DC8-15F2C1835C2E}"/>
              </a:ext>
            </a:extLst>
          </p:cNvPr>
          <p:cNvGrpSpPr>
            <a:grpSpLocks/>
          </p:cNvGrpSpPr>
          <p:nvPr/>
        </p:nvGrpSpPr>
        <p:grpSpPr bwMode="auto">
          <a:xfrm>
            <a:off x="4850344" y="5220400"/>
            <a:ext cx="252413" cy="252413"/>
            <a:chOff x="5868487" y="6068011"/>
            <a:chExt cx="251927" cy="251927"/>
          </a:xfrm>
        </p:grpSpPr>
        <p:sp>
          <p:nvSpPr>
            <p:cNvPr id="44" name="Oval 43">
              <a:extLst>
                <a:ext uri="{FF2B5EF4-FFF2-40B4-BE49-F238E27FC236}">
                  <a16:creationId xmlns:a16="http://schemas.microsoft.com/office/drawing/2014/main" id="{8BF67500-9703-41DA-8367-BDCA29C755E2}"/>
                </a:ext>
              </a:extLst>
            </p:cNvPr>
            <p:cNvSpPr/>
            <p:nvPr/>
          </p:nvSpPr>
          <p:spPr>
            <a:xfrm>
              <a:off x="5868487" y="6068011"/>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8" name="Oval 67">
              <a:extLst>
                <a:ext uri="{FF2B5EF4-FFF2-40B4-BE49-F238E27FC236}">
                  <a16:creationId xmlns:a16="http://schemas.microsoft.com/office/drawing/2014/main" id="{4C07D04E-E008-48F1-A8CC-53472F9E60CD}"/>
                </a:ext>
              </a:extLst>
            </p:cNvPr>
            <p:cNvSpPr/>
            <p:nvPr/>
          </p:nvSpPr>
          <p:spPr>
            <a:xfrm flipV="1">
              <a:off x="5942956" y="6142480"/>
              <a:ext cx="102988" cy="1029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sp>
        <p:nvSpPr>
          <p:cNvPr id="71" name="Rounded Rectangle 70">
            <a:extLst>
              <a:ext uri="{FF2B5EF4-FFF2-40B4-BE49-F238E27FC236}">
                <a16:creationId xmlns:a16="http://schemas.microsoft.com/office/drawing/2014/main" id="{71C70B08-2162-473C-BFA3-5F8D79B287F7}"/>
              </a:ext>
            </a:extLst>
          </p:cNvPr>
          <p:cNvSpPr/>
          <p:nvPr/>
        </p:nvSpPr>
        <p:spPr>
          <a:xfrm>
            <a:off x="969964" y="2564513"/>
            <a:ext cx="407987" cy="1463675"/>
          </a:xfrm>
          <a:prstGeom prst="round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26638" name="Rectangle 69">
            <a:extLst>
              <a:ext uri="{FF2B5EF4-FFF2-40B4-BE49-F238E27FC236}">
                <a16:creationId xmlns:a16="http://schemas.microsoft.com/office/drawing/2014/main" id="{13DD7433-524C-47AA-93B7-0A2A41FD218E}"/>
              </a:ext>
            </a:extLst>
          </p:cNvPr>
          <p:cNvSpPr>
            <a:spLocks noChangeArrowheads="1"/>
          </p:cNvSpPr>
          <p:nvPr/>
        </p:nvSpPr>
        <p:spPr bwMode="auto">
          <a:xfrm rot="16200000">
            <a:off x="296863" y="3029342"/>
            <a:ext cx="1668463" cy="51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77" eaLnBrk="1" hangingPunct="1">
              <a:lnSpc>
                <a:spcPts val="3500"/>
              </a:lnSpc>
              <a:spcBef>
                <a:spcPct val="0"/>
              </a:spcBef>
              <a:buNone/>
              <a:defRPr/>
            </a:pPr>
            <a:r>
              <a:rPr lang="en-IN" altLang="en-US" sz="2400">
                <a:solidFill>
                  <a:srgbClr val="ED7D31"/>
                </a:solidFill>
                <a:cs typeface="Times New Roman" panose="02020603050405020304" pitchFamily="18" charset="0"/>
                <a:sym typeface="Arial"/>
              </a:rPr>
              <a:t>3 Weeks </a:t>
            </a:r>
          </a:p>
        </p:txBody>
      </p:sp>
      <p:pic>
        <p:nvPicPr>
          <p:cNvPr id="26640" name="Picture 40">
            <a:extLst>
              <a:ext uri="{FF2B5EF4-FFF2-40B4-BE49-F238E27FC236}">
                <a16:creationId xmlns:a16="http://schemas.microsoft.com/office/drawing/2014/main" id="{3B6B0EB5-3B6E-4A77-B177-1FF3929FC4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726" y="192088"/>
            <a:ext cx="884239"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Box 42">
            <a:extLst>
              <a:ext uri="{FF2B5EF4-FFF2-40B4-BE49-F238E27FC236}">
                <a16:creationId xmlns:a16="http://schemas.microsoft.com/office/drawing/2014/main" id="{C844735C-654D-4D62-8B96-7FFEA0E16B40}"/>
              </a:ext>
            </a:extLst>
          </p:cNvPr>
          <p:cNvSpPr txBox="1">
            <a:spLocks noChangeArrowheads="1"/>
          </p:cNvSpPr>
          <p:nvPr/>
        </p:nvSpPr>
        <p:spPr bwMode="auto">
          <a:xfrm>
            <a:off x="5102757" y="1936"/>
            <a:ext cx="6987644" cy="6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Inaugural Ceremony				~2 hours</a:t>
            </a: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M1: Universal Human Values I (UHV-I)		15-25</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M2: Physical Health and Related Activities		35-50</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M4: Visit to a Local Area				03-05</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M5: Lectures by Eminent People			02-05</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M7: Literature / Literary Activities			15-30</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M8: Creative Practices				30-36</a:t>
            </a:r>
            <a:endParaRPr lang="en-US" altLang="en-US" sz="2000" dirty="0">
              <a:solidFill>
                <a:srgbClr val="000000"/>
              </a:solidFill>
              <a:cs typeface="Mangal" panose="02040503050203030202" pitchFamily="18" charset="0"/>
              <a:sym typeface="Arial"/>
            </a:endParaRP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M9: Other co-curricular Activities			05-10</a:t>
            </a: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M3: Familiarization of Dept/ Branch and </a:t>
            </a:r>
            <a:r>
              <a:rPr lang="en-US" altLang="en-US" sz="2000" dirty="0" err="1">
                <a:solidFill>
                  <a:srgbClr val="000000"/>
                </a:solidFill>
                <a:cs typeface="Times New Roman" panose="02020603050405020304" pitchFamily="18" charset="0"/>
                <a:sym typeface="Arial"/>
              </a:rPr>
              <a:t>Innov</a:t>
            </a:r>
            <a:r>
              <a:rPr lang="en-US" altLang="en-US" sz="2000" dirty="0">
                <a:solidFill>
                  <a:srgbClr val="000000"/>
                </a:solidFill>
                <a:cs typeface="Times New Roman" panose="02020603050405020304" pitchFamily="18" charset="0"/>
                <a:sym typeface="Arial"/>
              </a:rPr>
              <a:t>	02-05</a:t>
            </a:r>
            <a:endParaRPr lang="en-US" altLang="en-US" sz="2000" dirty="0">
              <a:solidFill>
                <a:srgbClr val="000000"/>
              </a:solidFill>
              <a:cs typeface="Arial"/>
              <a:sym typeface="Arial"/>
            </a:endParaRP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M6: Proficiency Modules				05-15</a:t>
            </a: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Grand Celebration				02-06</a:t>
            </a:r>
          </a:p>
        </p:txBody>
      </p:sp>
      <p:grpSp>
        <p:nvGrpSpPr>
          <p:cNvPr id="26642" name="Group 45">
            <a:extLst>
              <a:ext uri="{FF2B5EF4-FFF2-40B4-BE49-F238E27FC236}">
                <a16:creationId xmlns:a16="http://schemas.microsoft.com/office/drawing/2014/main" id="{FB6F887A-EAF2-4AD6-8BEE-1B025E744CD6}"/>
              </a:ext>
            </a:extLst>
          </p:cNvPr>
          <p:cNvGrpSpPr>
            <a:grpSpLocks/>
          </p:cNvGrpSpPr>
          <p:nvPr/>
        </p:nvGrpSpPr>
        <p:grpSpPr bwMode="auto">
          <a:xfrm>
            <a:off x="4853519" y="5818889"/>
            <a:ext cx="252413" cy="252412"/>
            <a:chOff x="5868487" y="6068011"/>
            <a:chExt cx="251927" cy="251927"/>
          </a:xfrm>
        </p:grpSpPr>
        <p:sp>
          <p:nvSpPr>
            <p:cNvPr id="52" name="Oval 51">
              <a:extLst>
                <a:ext uri="{FF2B5EF4-FFF2-40B4-BE49-F238E27FC236}">
                  <a16:creationId xmlns:a16="http://schemas.microsoft.com/office/drawing/2014/main" id="{F3C135AF-E06E-45D5-8955-E342EC1B2A34}"/>
                </a:ext>
              </a:extLst>
            </p:cNvPr>
            <p:cNvSpPr/>
            <p:nvPr/>
          </p:nvSpPr>
          <p:spPr>
            <a:xfrm>
              <a:off x="5868487" y="6068011"/>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72" name="Oval 71">
              <a:extLst>
                <a:ext uri="{FF2B5EF4-FFF2-40B4-BE49-F238E27FC236}">
                  <a16:creationId xmlns:a16="http://schemas.microsoft.com/office/drawing/2014/main" id="{1A5B4BD8-C43E-4012-BDE6-514BCEF9A27F}"/>
                </a:ext>
              </a:extLst>
            </p:cNvPr>
            <p:cNvSpPr/>
            <p:nvPr/>
          </p:nvSpPr>
          <p:spPr>
            <a:xfrm flipV="1">
              <a:off x="5942956" y="6142480"/>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sp>
        <p:nvSpPr>
          <p:cNvPr id="26643" name="TextBox 73">
            <a:extLst>
              <a:ext uri="{FF2B5EF4-FFF2-40B4-BE49-F238E27FC236}">
                <a16:creationId xmlns:a16="http://schemas.microsoft.com/office/drawing/2014/main" id="{24A233B5-CB5D-4B81-A571-28928C969315}"/>
              </a:ext>
            </a:extLst>
          </p:cNvPr>
          <p:cNvSpPr txBox="1">
            <a:spLocks noChangeArrowheads="1"/>
          </p:cNvSpPr>
          <p:nvPr/>
        </p:nvSpPr>
        <p:spPr bwMode="auto">
          <a:xfrm>
            <a:off x="1383243" y="864299"/>
            <a:ext cx="3289300" cy="64633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ct val="100000"/>
              </a:lnSpc>
              <a:spcBef>
                <a:spcPct val="0"/>
              </a:spcBef>
              <a:buNone/>
              <a:defRPr/>
            </a:pPr>
            <a:r>
              <a:rPr lang="en-IN" altLang="en-US" sz="1800" b="1" dirty="0">
                <a:solidFill>
                  <a:srgbClr val="000000"/>
                </a:solidFill>
                <a:cs typeface="Arial"/>
                <a:sym typeface="Arial"/>
              </a:rPr>
              <a:t>Universal Human Values  (UHV) Foundation</a:t>
            </a:r>
          </a:p>
        </p:txBody>
      </p:sp>
      <p:sp>
        <p:nvSpPr>
          <p:cNvPr id="26644" name="TextBox 74">
            <a:extLst>
              <a:ext uri="{FF2B5EF4-FFF2-40B4-BE49-F238E27FC236}">
                <a16:creationId xmlns:a16="http://schemas.microsoft.com/office/drawing/2014/main" id="{A26345DD-BB6D-4740-AD79-161894A8D8A3}"/>
              </a:ext>
            </a:extLst>
          </p:cNvPr>
          <p:cNvSpPr txBox="1">
            <a:spLocks noChangeArrowheads="1"/>
          </p:cNvSpPr>
          <p:nvPr/>
        </p:nvSpPr>
        <p:spPr bwMode="auto">
          <a:xfrm>
            <a:off x="1383245" y="2732788"/>
            <a:ext cx="3445079" cy="120032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ct val="100000"/>
              </a:lnSpc>
              <a:spcBef>
                <a:spcPct val="0"/>
              </a:spcBef>
              <a:buNone/>
              <a:defRPr/>
            </a:pPr>
            <a:r>
              <a:rPr lang="en-IN" altLang="en-US" sz="1800" b="1" dirty="0">
                <a:solidFill>
                  <a:srgbClr val="000000"/>
                </a:solidFill>
                <a:cs typeface="Arial"/>
                <a:sym typeface="Arial"/>
              </a:rPr>
              <a:t>Indian Knowledge System (IKS)</a:t>
            </a:r>
          </a:p>
          <a:p>
            <a:pPr defTabSz="914377" eaLnBrk="1" hangingPunct="1">
              <a:lnSpc>
                <a:spcPct val="100000"/>
              </a:lnSpc>
              <a:spcBef>
                <a:spcPct val="0"/>
              </a:spcBef>
              <a:buNone/>
              <a:defRPr/>
            </a:pPr>
            <a:r>
              <a:rPr lang="en-IN" altLang="en-US" sz="1800" b="1" dirty="0">
                <a:solidFill>
                  <a:srgbClr val="002060"/>
                </a:solidFill>
                <a:cs typeface="Arial"/>
                <a:sym typeface="Arial"/>
              </a:rPr>
              <a:t> including local, regional, national</a:t>
            </a:r>
          </a:p>
          <a:p>
            <a:pPr defTabSz="914377" eaLnBrk="1" hangingPunct="1">
              <a:lnSpc>
                <a:spcPct val="100000"/>
              </a:lnSpc>
              <a:spcBef>
                <a:spcPct val="0"/>
              </a:spcBef>
              <a:buNone/>
              <a:defRPr/>
            </a:pPr>
            <a:r>
              <a:rPr lang="en-IN" altLang="en-US" sz="1800" b="1" dirty="0">
                <a:solidFill>
                  <a:srgbClr val="002060"/>
                </a:solidFill>
                <a:cs typeface="Arial"/>
                <a:sym typeface="Arial"/>
              </a:rPr>
              <a:t> international examples</a:t>
            </a:r>
          </a:p>
          <a:p>
            <a:pPr defTabSz="914377" eaLnBrk="1" hangingPunct="1">
              <a:lnSpc>
                <a:spcPct val="100000"/>
              </a:lnSpc>
              <a:spcBef>
                <a:spcPct val="0"/>
              </a:spcBef>
              <a:buNone/>
              <a:defRPr/>
            </a:pPr>
            <a:r>
              <a:rPr lang="en-IN" altLang="en-US" sz="1800" b="1" dirty="0">
                <a:solidFill>
                  <a:srgbClr val="002060"/>
                </a:solidFill>
                <a:cs typeface="Arial"/>
                <a:sym typeface="Arial"/>
              </a:rPr>
              <a:t> focused on wellbeing of all</a:t>
            </a:r>
          </a:p>
        </p:txBody>
      </p:sp>
      <p:sp>
        <p:nvSpPr>
          <p:cNvPr id="26645" name="TextBox 75">
            <a:extLst>
              <a:ext uri="{FF2B5EF4-FFF2-40B4-BE49-F238E27FC236}">
                <a16:creationId xmlns:a16="http://schemas.microsoft.com/office/drawing/2014/main" id="{1E8A63D3-C7C9-4FCF-A038-2E3BADC6DECD}"/>
              </a:ext>
            </a:extLst>
          </p:cNvPr>
          <p:cNvSpPr txBox="1">
            <a:spLocks noChangeArrowheads="1"/>
          </p:cNvSpPr>
          <p:nvPr/>
        </p:nvSpPr>
        <p:spPr bwMode="auto">
          <a:xfrm>
            <a:off x="1530881" y="5072763"/>
            <a:ext cx="32448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ct val="100000"/>
              </a:lnSpc>
              <a:spcBef>
                <a:spcPct val="0"/>
              </a:spcBef>
              <a:buNone/>
              <a:defRPr/>
            </a:pPr>
            <a:r>
              <a:rPr lang="en-IN" altLang="en-US" sz="1800" b="1">
                <a:solidFill>
                  <a:srgbClr val="000000"/>
                </a:solidFill>
                <a:cs typeface="Arial"/>
                <a:sym typeface="Arial"/>
              </a:rPr>
              <a:t>Nature friendly and </a:t>
            </a:r>
          </a:p>
          <a:p>
            <a:pPr defTabSz="914377" eaLnBrk="1" hangingPunct="1">
              <a:lnSpc>
                <a:spcPct val="100000"/>
              </a:lnSpc>
              <a:spcBef>
                <a:spcPct val="0"/>
              </a:spcBef>
              <a:buNone/>
              <a:defRPr/>
            </a:pPr>
            <a:r>
              <a:rPr lang="en-IN" altLang="en-US" sz="1800" b="1">
                <a:solidFill>
                  <a:srgbClr val="000000"/>
                </a:solidFill>
                <a:cs typeface="Arial"/>
                <a:sym typeface="Arial"/>
              </a:rPr>
              <a:t>human friendly skills and </a:t>
            </a:r>
          </a:p>
          <a:p>
            <a:pPr defTabSz="914377" eaLnBrk="1" hangingPunct="1">
              <a:lnSpc>
                <a:spcPct val="100000"/>
              </a:lnSpc>
              <a:spcBef>
                <a:spcPct val="0"/>
              </a:spcBef>
              <a:buNone/>
              <a:defRPr/>
            </a:pPr>
            <a:r>
              <a:rPr lang="en-IN" altLang="en-US" sz="1800" b="1">
                <a:solidFill>
                  <a:srgbClr val="000000"/>
                </a:solidFill>
                <a:cs typeface="Arial"/>
                <a:sym typeface="Arial"/>
              </a:rPr>
              <a:t>their practice</a:t>
            </a:r>
          </a:p>
        </p:txBody>
      </p:sp>
      <p:cxnSp>
        <p:nvCxnSpPr>
          <p:cNvPr id="78" name="Straight Connector 77">
            <a:extLst>
              <a:ext uri="{FF2B5EF4-FFF2-40B4-BE49-F238E27FC236}">
                <a16:creationId xmlns:a16="http://schemas.microsoft.com/office/drawing/2014/main" id="{B7FD299B-DD9C-44F6-8CF0-6C949D641AD3}"/>
              </a:ext>
            </a:extLst>
          </p:cNvPr>
          <p:cNvCxnSpPr>
            <a:cxnSpLocks/>
          </p:cNvCxnSpPr>
          <p:nvPr/>
        </p:nvCxnSpPr>
        <p:spPr>
          <a:xfrm>
            <a:off x="1383245" y="1502475"/>
            <a:ext cx="1047008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F44CB1D-F76A-433E-9FFD-D872F2864E19}"/>
              </a:ext>
            </a:extLst>
          </p:cNvPr>
          <p:cNvCxnSpPr>
            <a:cxnSpLocks/>
          </p:cNvCxnSpPr>
          <p:nvPr/>
        </p:nvCxnSpPr>
        <p:spPr>
          <a:xfrm>
            <a:off x="1434044" y="5050538"/>
            <a:ext cx="10408001" cy="222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8E03A77-0663-4645-891B-32BEFD2E3773}"/>
              </a:ext>
            </a:extLst>
          </p:cNvPr>
          <p:cNvCxnSpPr>
            <a:cxnSpLocks/>
          </p:cNvCxnSpPr>
          <p:nvPr/>
        </p:nvCxnSpPr>
        <p:spPr>
          <a:xfrm>
            <a:off x="1437219" y="6174488"/>
            <a:ext cx="1043869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30931EC-F526-45D0-A731-4E104CBB9943}"/>
              </a:ext>
            </a:extLst>
          </p:cNvPr>
          <p:cNvCxnSpPr>
            <a:cxnSpLocks/>
          </p:cNvCxnSpPr>
          <p:nvPr/>
        </p:nvCxnSpPr>
        <p:spPr>
          <a:xfrm>
            <a:off x="1434044" y="783338"/>
            <a:ext cx="10408001" cy="809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0" name="Group 45">
            <a:extLst>
              <a:ext uri="{FF2B5EF4-FFF2-40B4-BE49-F238E27FC236}">
                <a16:creationId xmlns:a16="http://schemas.microsoft.com/office/drawing/2014/main" id="{109D3134-8A8B-452D-80C1-CD59E2202268}"/>
              </a:ext>
            </a:extLst>
          </p:cNvPr>
          <p:cNvGrpSpPr>
            <a:grpSpLocks/>
          </p:cNvGrpSpPr>
          <p:nvPr/>
        </p:nvGrpSpPr>
        <p:grpSpPr bwMode="auto">
          <a:xfrm>
            <a:off x="4853514" y="6428493"/>
            <a:ext cx="252413" cy="252412"/>
            <a:chOff x="5868487" y="6068011"/>
            <a:chExt cx="251927" cy="251927"/>
          </a:xfrm>
        </p:grpSpPr>
        <p:sp>
          <p:nvSpPr>
            <p:cNvPr id="69" name="Oval 68">
              <a:extLst>
                <a:ext uri="{FF2B5EF4-FFF2-40B4-BE49-F238E27FC236}">
                  <a16:creationId xmlns:a16="http://schemas.microsoft.com/office/drawing/2014/main" id="{508B36B0-910D-4BCF-A186-2FF4F6908E48}"/>
                </a:ext>
              </a:extLst>
            </p:cNvPr>
            <p:cNvSpPr/>
            <p:nvPr/>
          </p:nvSpPr>
          <p:spPr>
            <a:xfrm>
              <a:off x="5868487" y="6068011"/>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70" name="Oval 69">
              <a:extLst>
                <a:ext uri="{FF2B5EF4-FFF2-40B4-BE49-F238E27FC236}">
                  <a16:creationId xmlns:a16="http://schemas.microsoft.com/office/drawing/2014/main" id="{9EF240AA-DF49-4061-8739-027A6ACE1322}"/>
                </a:ext>
              </a:extLst>
            </p:cNvPr>
            <p:cNvSpPr/>
            <p:nvPr/>
          </p:nvSpPr>
          <p:spPr>
            <a:xfrm flipV="1">
              <a:off x="5942956" y="6142480"/>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73" name="Group 68">
            <a:extLst>
              <a:ext uri="{FF2B5EF4-FFF2-40B4-BE49-F238E27FC236}">
                <a16:creationId xmlns:a16="http://schemas.microsoft.com/office/drawing/2014/main" id="{60C48F5F-6903-42F2-9C58-EA37C2EDCA29}"/>
              </a:ext>
            </a:extLst>
          </p:cNvPr>
          <p:cNvGrpSpPr>
            <a:grpSpLocks/>
          </p:cNvGrpSpPr>
          <p:nvPr/>
        </p:nvGrpSpPr>
        <p:grpSpPr bwMode="auto">
          <a:xfrm>
            <a:off x="4850342" y="324551"/>
            <a:ext cx="252413" cy="252412"/>
            <a:chOff x="6049462" y="1467477"/>
            <a:chExt cx="251927" cy="251927"/>
          </a:xfrm>
        </p:grpSpPr>
        <p:sp>
          <p:nvSpPr>
            <p:cNvPr id="74" name="Oval 73">
              <a:extLst>
                <a:ext uri="{FF2B5EF4-FFF2-40B4-BE49-F238E27FC236}">
                  <a16:creationId xmlns:a16="http://schemas.microsoft.com/office/drawing/2014/main" id="{5966F4A5-4BC4-4C88-AC51-EFC3E646FE82}"/>
                </a:ext>
              </a:extLst>
            </p:cNvPr>
            <p:cNvSpPr/>
            <p:nvPr/>
          </p:nvSpPr>
          <p:spPr>
            <a:xfrm>
              <a:off x="6049462" y="1467477"/>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75" name="Oval 74">
              <a:extLst>
                <a:ext uri="{FF2B5EF4-FFF2-40B4-BE49-F238E27FC236}">
                  <a16:creationId xmlns:a16="http://schemas.microsoft.com/office/drawing/2014/main" id="{5F7F3E7C-580B-4952-86C4-A470FFB1C265}"/>
                </a:ext>
              </a:extLst>
            </p:cNvPr>
            <p:cNvSpPr/>
            <p:nvPr/>
          </p:nvSpPr>
          <p:spPr>
            <a:xfrm flipV="1">
              <a:off x="6123931" y="1541946"/>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spTree>
    <p:extLst>
      <p:ext uri="{BB962C8B-B14F-4D97-AF65-F5344CB8AC3E}">
        <p14:creationId xmlns:p14="http://schemas.microsoft.com/office/powerpoint/2010/main" val="1194543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75D4-E2C9-4D43-9671-B027FDCFA2BD}"/>
              </a:ext>
            </a:extLst>
          </p:cNvPr>
          <p:cNvSpPr>
            <a:spLocks noGrp="1"/>
          </p:cNvSpPr>
          <p:nvPr>
            <p:ph type="title"/>
          </p:nvPr>
        </p:nvSpPr>
        <p:spPr/>
        <p:txBody>
          <a:bodyPr/>
          <a:lstStyle/>
          <a:p>
            <a:r>
              <a:rPr lang="en-IN" altLang="en-US" dirty="0"/>
              <a:t>UHV-I Module</a:t>
            </a:r>
            <a:endParaRPr lang="en-IN" dirty="0"/>
          </a:p>
        </p:txBody>
      </p:sp>
      <p:sp>
        <p:nvSpPr>
          <p:cNvPr id="3" name="Text Placeholder 2">
            <a:extLst>
              <a:ext uri="{FF2B5EF4-FFF2-40B4-BE49-F238E27FC236}">
                <a16:creationId xmlns:a16="http://schemas.microsoft.com/office/drawing/2014/main" id="{07700EEA-C447-4604-B672-1D94991F04B4}"/>
              </a:ext>
            </a:extLst>
          </p:cNvPr>
          <p:cNvSpPr>
            <a:spLocks noGrp="1"/>
          </p:cNvSpPr>
          <p:nvPr>
            <p:ph type="body" sz="quarter" idx="13"/>
          </p:nvPr>
        </p:nvSpPr>
        <p:spPr/>
        <p:txBody>
          <a:bodyPr/>
          <a:lstStyle/>
          <a:p>
            <a:pPr marL="0" indent="0">
              <a:buNone/>
            </a:pPr>
            <a:r>
              <a:rPr lang="en-US" dirty="0"/>
              <a:t>UHV-I is intended to provide a glimpse of universal human values, </a:t>
            </a:r>
          </a:p>
          <a:p>
            <a:pPr marL="0" indent="0">
              <a:buNone/>
            </a:pPr>
            <a:endParaRPr lang="en-US" dirty="0"/>
          </a:p>
          <a:p>
            <a:pPr marL="0" indent="0">
              <a:buNone/>
            </a:pPr>
            <a:r>
              <a:rPr lang="en-US" dirty="0"/>
              <a:t>and help the student explore that going by human values leads to living a fulfilling life </a:t>
            </a:r>
          </a:p>
          <a:p>
            <a:pPr marL="0" indent="0">
              <a:buNone/>
            </a:pPr>
            <a:r>
              <a:rPr lang="en-US" dirty="0"/>
              <a:t>(in all aspects of life)</a:t>
            </a:r>
          </a:p>
          <a:p>
            <a:pPr marL="0" indent="0">
              <a:buNone/>
            </a:pPr>
            <a:endParaRPr lang="en-US" dirty="0"/>
          </a:p>
        </p:txBody>
      </p:sp>
    </p:spTree>
    <p:extLst>
      <p:ext uri="{BB962C8B-B14F-4D97-AF65-F5344CB8AC3E}">
        <p14:creationId xmlns:p14="http://schemas.microsoft.com/office/powerpoint/2010/main" val="1895077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F09835D-E824-4B2A-B277-691BFE6B9F6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UHV Module</a:t>
            </a:r>
          </a:p>
        </p:txBody>
      </p:sp>
      <p:sp>
        <p:nvSpPr>
          <p:cNvPr id="3" name="Text Placeholder 2">
            <a:extLst>
              <a:ext uri="{FF2B5EF4-FFF2-40B4-BE49-F238E27FC236}">
                <a16:creationId xmlns:a16="http://schemas.microsoft.com/office/drawing/2014/main" id="{DC62C18B-9179-48C6-A8F7-D7240EA91922}"/>
              </a:ext>
            </a:extLst>
          </p:cNvPr>
          <p:cNvSpPr>
            <a:spLocks noGrp="1"/>
          </p:cNvSpPr>
          <p:nvPr>
            <p:ph type="body" sz="quarter" idx="13"/>
          </p:nvPr>
        </p:nvSpPr>
        <p:spPr/>
        <p:txBody>
          <a:bodyPr>
            <a:normAutofit fontScale="92500"/>
          </a:bodyPr>
          <a:lstStyle/>
          <a:p>
            <a:pPr marL="0" indent="0">
              <a:buFont typeface="Symbol" pitchFamily="18" charset="2"/>
              <a:buNone/>
              <a:defRPr/>
            </a:pPr>
            <a:r>
              <a:rPr lang="en-IN" dirty="0"/>
              <a:t>In the UHV Module of SIP, the main points to highlight are:</a:t>
            </a:r>
          </a:p>
          <a:p>
            <a:pPr marL="457200" indent="-457200">
              <a:buFont typeface="+mj-lt"/>
              <a:buAutoNum type="arabicPeriod"/>
              <a:defRPr/>
            </a:pPr>
            <a:r>
              <a:rPr lang="en-IN" dirty="0"/>
              <a:t>Every student has the possibility to reach to their full potential as a human being</a:t>
            </a:r>
          </a:p>
          <a:p>
            <a:pPr marL="457200" indent="-457200">
              <a:buFont typeface="+mj-lt"/>
              <a:buAutoNum type="arabicPeriod"/>
              <a:defRPr/>
            </a:pPr>
            <a:endParaRPr lang="en-IN" dirty="0"/>
          </a:p>
          <a:p>
            <a:pPr marL="457200" indent="-457200">
              <a:buFont typeface="+mj-lt"/>
              <a:buAutoNum type="arabicPeriod"/>
              <a:defRPr/>
            </a:pPr>
            <a:r>
              <a:rPr lang="en-IN" dirty="0"/>
              <a:t>For this, we have to understand</a:t>
            </a:r>
          </a:p>
          <a:p>
            <a:pPr lvl="2">
              <a:defRPr/>
            </a:pPr>
            <a:r>
              <a:rPr lang="en-IN" dirty="0"/>
              <a:t>Ourselves (our aspirations, concerns…), other people, other things around with which we interact…</a:t>
            </a:r>
          </a:p>
          <a:p>
            <a:pPr lvl="2">
              <a:defRPr/>
            </a:pPr>
            <a:r>
              <a:rPr lang="en-IN" dirty="0"/>
              <a:t>Our relationships, our participation – with oneself, with other people, in society, in the entire nature/existence</a:t>
            </a:r>
          </a:p>
          <a:p>
            <a:pPr marL="457200" indent="-457200">
              <a:buFont typeface="+mj-lt"/>
              <a:buAutoNum type="arabicPeriod"/>
              <a:defRPr/>
            </a:pPr>
            <a:endParaRPr lang="en-IN" dirty="0"/>
          </a:p>
          <a:p>
            <a:pPr marL="457200" indent="-457200">
              <a:buFont typeface="+mj-lt"/>
              <a:buAutoNum type="arabicPeriod"/>
              <a:defRPr/>
            </a:pPr>
            <a:r>
              <a:rPr lang="en-IN" dirty="0"/>
              <a:t>It is possible to understand – because </a:t>
            </a:r>
          </a:p>
          <a:p>
            <a:pPr lvl="2">
              <a:defRPr/>
            </a:pPr>
            <a:r>
              <a:rPr lang="en-IN" dirty="0"/>
              <a:t>The need to understand is innate in every human being and</a:t>
            </a:r>
          </a:p>
          <a:p>
            <a:pPr lvl="2">
              <a:defRPr/>
            </a:pPr>
            <a:r>
              <a:rPr lang="en-IN" dirty="0"/>
              <a:t>The potential to understand is intrinsic to human being</a:t>
            </a:r>
          </a:p>
          <a:p>
            <a:pPr lvl="2">
              <a:defRPr/>
            </a:pPr>
            <a:r>
              <a:rPr lang="en-IN" dirty="0"/>
              <a:t>The things essential to understand are definite</a:t>
            </a:r>
          </a:p>
          <a:p>
            <a:pPr marL="457200" indent="-457200">
              <a:buFont typeface="+mj-lt"/>
              <a:buAutoNum type="arabicPeriod"/>
              <a:defRPr/>
            </a:pPr>
            <a:endParaRPr lang="en-IN" dirty="0"/>
          </a:p>
          <a:p>
            <a:pPr marL="457200" indent="-457200">
              <a:buFont typeface="+mj-lt"/>
              <a:buAutoNum type="arabicPeriod"/>
              <a:defRPr/>
            </a:pPr>
            <a:r>
              <a:rPr lang="en-IN" dirty="0"/>
              <a:t>We will use a process of self-exploration for this… we simply have to pay attention, and explore into the proposals… Let the time in this institution be a time of intense and joyous exploration!</a:t>
            </a:r>
          </a:p>
          <a:p>
            <a:pPr marL="0" indent="0">
              <a:buFont typeface="Symbol" pitchFamily="18" charset="2"/>
              <a:buNone/>
              <a:defRPr/>
            </a:pPr>
            <a:endParaRPr lang="en-IN" dirty="0"/>
          </a:p>
          <a:p>
            <a:pPr marL="0" indent="0">
              <a:buFont typeface="Symbol" pitchFamily="18" charset="2"/>
              <a:buNone/>
              <a:defRPr/>
            </a:pPr>
            <a:r>
              <a:rPr lang="en-IN" b="1" dirty="0"/>
              <a:t>UHV is an exploration into it, so that the student can discover their full human potential, develop a holistic plan for realising it and take steps towards 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id="{50274052-6305-4E57-ACE8-423E9132EA0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UHV Module</a:t>
            </a:r>
          </a:p>
        </p:txBody>
      </p:sp>
      <p:sp>
        <p:nvSpPr>
          <p:cNvPr id="4" name="Text Placeholder 3">
            <a:extLst>
              <a:ext uri="{FF2B5EF4-FFF2-40B4-BE49-F238E27FC236}">
                <a16:creationId xmlns:a16="http://schemas.microsoft.com/office/drawing/2014/main" id="{481BFDB0-197C-40CE-9DA8-88A69D3AFC82}"/>
              </a:ext>
            </a:extLst>
          </p:cNvPr>
          <p:cNvSpPr>
            <a:spLocks noGrp="1"/>
          </p:cNvSpPr>
          <p:nvPr>
            <p:ph type="body" sz="quarter" idx="13"/>
          </p:nvPr>
        </p:nvSpPr>
        <p:spPr/>
        <p:txBody>
          <a:bodyPr/>
          <a:lstStyle/>
          <a:p>
            <a:pPr marL="457200" indent="-457200">
              <a:buFont typeface="+mj-lt"/>
              <a:buAutoNum type="arabicPeriod"/>
              <a:defRPr/>
            </a:pPr>
            <a:r>
              <a:rPr lang="en-IN" dirty="0"/>
              <a:t>Discover our aspirations and articulate our concerns</a:t>
            </a:r>
          </a:p>
          <a:p>
            <a:pPr marL="457200" indent="-457200">
              <a:buFont typeface="+mj-lt"/>
              <a:buAutoNum type="arabicPeriod"/>
              <a:defRPr/>
            </a:pPr>
            <a:endParaRPr lang="en-IN" dirty="0"/>
          </a:p>
          <a:p>
            <a:pPr marL="457200" indent="-457200">
              <a:buFont typeface="+mj-lt"/>
              <a:buAutoNum type="arabicPeriod"/>
              <a:defRPr/>
            </a:pPr>
            <a:r>
              <a:rPr lang="en-IN" dirty="0"/>
              <a:t>We can slowly realise that </a:t>
            </a:r>
          </a:p>
          <a:p>
            <a:pPr lvl="2">
              <a:defRPr/>
            </a:pPr>
            <a:r>
              <a:rPr lang="en-IN" dirty="0"/>
              <a:t>We all have the same basic aspirations</a:t>
            </a:r>
          </a:p>
          <a:p>
            <a:pPr lvl="2">
              <a:defRPr/>
            </a:pPr>
            <a:r>
              <a:rPr lang="en-IN" dirty="0"/>
              <a:t>We have to understand to fulfil our aspirations</a:t>
            </a:r>
          </a:p>
          <a:p>
            <a:pPr lvl="2">
              <a:defRPr/>
            </a:pPr>
            <a:r>
              <a:rPr lang="en-IN" dirty="0"/>
              <a:t>We all have some concerns, some problems, These can be different for different students</a:t>
            </a:r>
          </a:p>
          <a:p>
            <a:pPr lvl="2">
              <a:defRPr/>
            </a:pPr>
            <a:r>
              <a:rPr lang="en-IN" dirty="0"/>
              <a:t>To resolve any problem or concern also, we need to understand</a:t>
            </a:r>
          </a:p>
          <a:p>
            <a:pPr marL="457200" indent="-457200">
              <a:buFont typeface="+mj-lt"/>
              <a:buAutoNum type="arabicPeriod"/>
              <a:defRPr/>
            </a:pPr>
            <a:endParaRPr lang="en-IN" dirty="0"/>
          </a:p>
          <a:p>
            <a:pPr marL="457200" indent="-457200">
              <a:buFont typeface="+mj-lt"/>
              <a:buAutoNum type="arabicPeriod"/>
              <a:defRPr/>
            </a:pPr>
            <a:r>
              <a:rPr lang="en-IN" dirty="0"/>
              <a:t>The process to understand is simply to pay attention. We can easily do that. We can understand, realise our aspirations and resolve our concerns</a:t>
            </a:r>
          </a:p>
          <a:p>
            <a:pPr lvl="2">
              <a:defRPr/>
            </a:pPr>
            <a:r>
              <a:rPr lang="en-IN" dirty="0" err="1"/>
              <a:t>E,g</a:t>
            </a:r>
            <a:r>
              <a:rPr lang="en-IN" dirty="0"/>
              <a:t>, Find out if it is true that “whatever you have paid attention to has revealed itself to you”. E.g. maths seemed so difficult, but now you know it… because you paid attention to it</a:t>
            </a:r>
          </a:p>
          <a:p>
            <a:pPr marL="457200" indent="-457200">
              <a:buFont typeface="+mj-lt"/>
              <a:buAutoNum type="arabicPeriod"/>
              <a:defRPr/>
            </a:pPr>
            <a:endParaRPr lang="en-IN" dirty="0"/>
          </a:p>
          <a:p>
            <a:pPr marL="457200" indent="-457200">
              <a:buFont typeface="+mj-lt"/>
              <a:buAutoNum type="arabicPeriod"/>
              <a:defRPr/>
            </a:pPr>
            <a:r>
              <a:rPr lang="en-IN" dirty="0"/>
              <a:t>In this UHV module, we will go over this process at four levels</a:t>
            </a:r>
          </a:p>
          <a:p>
            <a:pPr lvl="2">
              <a:defRPr/>
            </a:pPr>
            <a:r>
              <a:rPr lang="en-IN" dirty="0"/>
              <a:t>Individual human being, family, society and nature/existence</a:t>
            </a:r>
          </a:p>
          <a:p>
            <a:pPr marL="0" indent="0">
              <a:buFont typeface="Symbol" pitchFamily="18" charset="2"/>
              <a:buNone/>
              <a:defRPr/>
            </a:pP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7993D93E-5B6D-41BF-9DCD-8E5F039AB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16" r="4758"/>
          <a:stretch>
            <a:fillRect/>
          </a:stretch>
        </p:blipFill>
        <p:spPr bwMode="auto">
          <a:xfrm>
            <a:off x="1371600" y="-76200"/>
            <a:ext cx="930275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92AB2B1-5D49-46C3-9869-40E3FFCE26A2}"/>
              </a:ext>
            </a:extLst>
          </p:cNvPr>
          <p:cNvSpPr txBox="1"/>
          <p:nvPr/>
        </p:nvSpPr>
        <p:spPr>
          <a:xfrm>
            <a:off x="1447800" y="76200"/>
            <a:ext cx="5638800" cy="1784350"/>
          </a:xfrm>
          <a:prstGeom prst="rect">
            <a:avLst/>
          </a:prstGeom>
          <a:noFill/>
        </p:spPr>
        <p:txBody>
          <a:bodyPr>
            <a:spAutoFit/>
          </a:bodyPr>
          <a:lstStyle/>
          <a:p>
            <a:pPr>
              <a:defRPr/>
            </a:pPr>
            <a:r>
              <a:rPr lang="en-IN" altLang="en-US" sz="2200" dirty="0">
                <a:solidFill>
                  <a:prstClr val="black"/>
                </a:solidFill>
              </a:rPr>
              <a:t>Aspirations (what you want to achieve)</a:t>
            </a:r>
          </a:p>
          <a:p>
            <a:pPr marL="342900" indent="-342900">
              <a:buFontTx/>
              <a:buChar char="-"/>
              <a:defRPr/>
            </a:pPr>
            <a:r>
              <a:rPr lang="en-IN" sz="2200" dirty="0">
                <a:solidFill>
                  <a:prstClr val="black"/>
                </a:solidFill>
              </a:rPr>
              <a:t>Regarding self, as an individual</a:t>
            </a:r>
          </a:p>
          <a:p>
            <a:pPr marL="342900" indent="-342900">
              <a:buFontTx/>
              <a:buChar char="-"/>
              <a:defRPr/>
            </a:pPr>
            <a:r>
              <a:rPr lang="en-IN" sz="2200" dirty="0">
                <a:solidFill>
                  <a:prstClr val="black"/>
                </a:solidFill>
              </a:rPr>
              <a:t>About family, friends, other people</a:t>
            </a:r>
          </a:p>
          <a:p>
            <a:pPr marL="342900" indent="-342900">
              <a:buFontTx/>
              <a:buChar char="-"/>
              <a:defRPr/>
            </a:pPr>
            <a:r>
              <a:rPr lang="en-IN" sz="2200" dirty="0">
                <a:solidFill>
                  <a:prstClr val="black"/>
                </a:solidFill>
              </a:rPr>
              <a:t>Related to society, societal systems</a:t>
            </a:r>
          </a:p>
          <a:p>
            <a:pPr marL="342900" indent="-342900">
              <a:buFontTx/>
              <a:buChar char="-"/>
              <a:defRPr/>
            </a:pPr>
            <a:r>
              <a:rPr lang="en-IN" sz="2200" dirty="0">
                <a:solidFill>
                  <a:prstClr val="black"/>
                </a:solidFill>
              </a:rPr>
              <a:t>In the natural environment</a:t>
            </a:r>
          </a:p>
        </p:txBody>
      </p:sp>
      <p:sp>
        <p:nvSpPr>
          <p:cNvPr id="7" name="TextBox 6">
            <a:extLst>
              <a:ext uri="{FF2B5EF4-FFF2-40B4-BE49-F238E27FC236}">
                <a16:creationId xmlns:a16="http://schemas.microsoft.com/office/drawing/2014/main" id="{5BCF982D-A720-4547-9C0C-80E52C409D81}"/>
              </a:ext>
            </a:extLst>
          </p:cNvPr>
          <p:cNvSpPr txBox="1"/>
          <p:nvPr/>
        </p:nvSpPr>
        <p:spPr>
          <a:xfrm>
            <a:off x="1447800" y="2590800"/>
            <a:ext cx="4930775" cy="1169988"/>
          </a:xfrm>
          <a:prstGeom prst="rect">
            <a:avLst/>
          </a:prstGeom>
          <a:noFill/>
        </p:spPr>
        <p:txBody>
          <a:bodyPr>
            <a:spAutoFit/>
          </a:bodyPr>
          <a:lstStyle/>
          <a:p>
            <a:pPr>
              <a:defRPr/>
            </a:pPr>
            <a:r>
              <a:rPr lang="en-IN" altLang="en-US" sz="1400" dirty="0">
                <a:solidFill>
                  <a:srgbClr val="FF0000"/>
                </a:solidFill>
              </a:rPr>
              <a:t>Concerns (what you want to get rid of)</a:t>
            </a:r>
          </a:p>
          <a:p>
            <a:pPr marL="342900" indent="-342900">
              <a:buFontTx/>
              <a:buChar char="-"/>
              <a:defRPr/>
            </a:pPr>
            <a:r>
              <a:rPr lang="en-IN" sz="1400" dirty="0">
                <a:solidFill>
                  <a:srgbClr val="FF0000"/>
                </a:solidFill>
              </a:rPr>
              <a:t>Regarding self, as an individual</a:t>
            </a:r>
          </a:p>
          <a:p>
            <a:pPr marL="342900" indent="-342900">
              <a:buFontTx/>
              <a:buChar char="-"/>
              <a:defRPr/>
            </a:pPr>
            <a:r>
              <a:rPr lang="en-IN" sz="1400" dirty="0">
                <a:solidFill>
                  <a:srgbClr val="FF0000"/>
                </a:solidFill>
              </a:rPr>
              <a:t>About family, friends, other people</a:t>
            </a:r>
          </a:p>
          <a:p>
            <a:pPr marL="342900" indent="-342900">
              <a:buFontTx/>
              <a:buChar char="-"/>
              <a:defRPr/>
            </a:pPr>
            <a:r>
              <a:rPr lang="en-IN" sz="1400" dirty="0">
                <a:solidFill>
                  <a:srgbClr val="FF0000"/>
                </a:solidFill>
              </a:rPr>
              <a:t>Related to society, societal systems</a:t>
            </a:r>
          </a:p>
          <a:p>
            <a:pPr marL="342900" indent="-342900">
              <a:buFontTx/>
              <a:buChar char="-"/>
              <a:defRPr/>
            </a:pPr>
            <a:r>
              <a:rPr lang="en-IN" sz="1400" dirty="0">
                <a:solidFill>
                  <a:srgbClr val="FF0000"/>
                </a:solidFill>
              </a:rPr>
              <a:t>In the natural environment</a:t>
            </a:r>
          </a:p>
        </p:txBody>
      </p:sp>
      <p:sp>
        <p:nvSpPr>
          <p:cNvPr id="15365" name="TextBox 8">
            <a:extLst>
              <a:ext uri="{FF2B5EF4-FFF2-40B4-BE49-F238E27FC236}">
                <a16:creationId xmlns:a16="http://schemas.microsoft.com/office/drawing/2014/main" id="{0C91DFE0-3A03-4F52-AED3-B37CB19E32EB}"/>
              </a:ext>
            </a:extLst>
          </p:cNvPr>
          <p:cNvSpPr txBox="1">
            <a:spLocks noChangeArrowheads="1"/>
          </p:cNvSpPr>
          <p:nvPr/>
        </p:nvSpPr>
        <p:spPr bwMode="auto">
          <a:xfrm>
            <a:off x="6637338" y="1763713"/>
            <a:ext cx="2125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000000"/>
                </a:solidFill>
              </a:rPr>
              <a:t>My Full Potential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785EC98D-2748-4057-AB36-C301B99B079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dirty="0"/>
              <a:t>The objectives of the UHV module (UHV-I) are:</a:t>
            </a:r>
            <a:endParaRPr lang="en-US" altLang="en-US" dirty="0"/>
          </a:p>
        </p:txBody>
      </p:sp>
      <p:sp>
        <p:nvSpPr>
          <p:cNvPr id="4" name="Text Placeholder 3">
            <a:extLst>
              <a:ext uri="{FF2B5EF4-FFF2-40B4-BE49-F238E27FC236}">
                <a16:creationId xmlns:a16="http://schemas.microsoft.com/office/drawing/2014/main" id="{6035BDFA-27EB-40DF-84DB-891CE552C217}"/>
              </a:ext>
            </a:extLst>
          </p:cNvPr>
          <p:cNvSpPr>
            <a:spLocks noGrp="1"/>
          </p:cNvSpPr>
          <p:nvPr>
            <p:ph type="body" sz="quarter" idx="13"/>
          </p:nvPr>
        </p:nvSpPr>
        <p:spPr/>
        <p:txBody>
          <a:bodyPr/>
          <a:lstStyle/>
          <a:p>
            <a:pPr marL="457200" indent="-457200">
              <a:buFont typeface="+mj-lt"/>
              <a:buAutoNum type="arabicPeriod"/>
              <a:defRPr/>
            </a:pPr>
            <a:r>
              <a:rPr lang="en-CA" dirty="0"/>
              <a:t>To help the student to see the need for developing a holistic, humane world-vision</a:t>
            </a:r>
          </a:p>
          <a:p>
            <a:pPr marL="457200" indent="-457200">
              <a:buFont typeface="+mj-lt"/>
              <a:buAutoNum type="arabicPeriod"/>
              <a:defRPr/>
            </a:pPr>
            <a:endParaRPr dirty="0"/>
          </a:p>
          <a:p>
            <a:pPr marL="457200" indent="-457200">
              <a:buFont typeface="+mj-lt"/>
              <a:buAutoNum type="arabicPeriod"/>
              <a:defRPr/>
            </a:pPr>
            <a:r>
              <a:rPr lang="en-CA" dirty="0"/>
              <a:t>To sensitise the student about the scope of life </a:t>
            </a:r>
          </a:p>
          <a:p>
            <a:pPr lvl="2">
              <a:defRPr/>
            </a:pPr>
            <a:r>
              <a:rPr lang="en-CA" dirty="0"/>
              <a:t>individual human being</a:t>
            </a:r>
          </a:p>
          <a:p>
            <a:pPr lvl="2">
              <a:defRPr/>
            </a:pPr>
            <a:r>
              <a:rPr lang="en-CA" dirty="0"/>
              <a:t>family (inter-personal relationship)</a:t>
            </a:r>
          </a:p>
          <a:p>
            <a:pPr lvl="2">
              <a:defRPr/>
            </a:pPr>
            <a:r>
              <a:rPr lang="en-CA" dirty="0"/>
              <a:t>society</a:t>
            </a:r>
          </a:p>
          <a:p>
            <a:pPr lvl="2">
              <a:defRPr/>
            </a:pPr>
            <a:r>
              <a:rPr lang="en-CA" dirty="0"/>
              <a:t>nature/existence</a:t>
            </a:r>
            <a:endParaRPr dirty="0"/>
          </a:p>
          <a:p>
            <a:pPr marL="457200" indent="-457200">
              <a:buFont typeface="+mj-lt"/>
              <a:buAutoNum type="arabicPeriod"/>
              <a:defRPr/>
            </a:pPr>
            <a:endParaRPr lang="en-CA" dirty="0"/>
          </a:p>
          <a:p>
            <a:pPr marL="457200" indent="-457200">
              <a:buFont typeface="+mj-lt"/>
              <a:buAutoNum type="arabicPeriod"/>
              <a:defRPr/>
            </a:pPr>
            <a:r>
              <a:rPr lang="en-CA" dirty="0"/>
              <a:t>Strengthening self-exploration</a:t>
            </a:r>
            <a:endParaRPr dirty="0"/>
          </a:p>
          <a:p>
            <a:pPr marL="457200" indent="-457200">
              <a:buFont typeface="+mj-lt"/>
              <a:buAutoNum type="arabicPeriod"/>
              <a:defRPr/>
            </a:pPr>
            <a:endParaRPr lang="en-CA" dirty="0"/>
          </a:p>
          <a:p>
            <a:pPr marL="457200" indent="-457200">
              <a:buFont typeface="+mj-lt"/>
              <a:buAutoNum type="arabicPeriod"/>
              <a:defRPr/>
            </a:pPr>
            <a:r>
              <a:rPr lang="en-CA" dirty="0"/>
              <a:t>To develop more confidence and commitment to understand, learn, and act accordingly</a:t>
            </a:r>
            <a:endParaRPr dirty="0"/>
          </a:p>
          <a:p>
            <a:pPr marL="0" indent="0">
              <a:buFont typeface="Symbol" pitchFamily="18" charset="2"/>
              <a:buNone/>
              <a:defRPr/>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0098-E09B-43AD-9C5E-9DAE7A1F0F46}"/>
              </a:ext>
            </a:extLst>
          </p:cNvPr>
          <p:cNvSpPr>
            <a:spLocks noGrp="1"/>
          </p:cNvSpPr>
          <p:nvPr>
            <p:ph type="ctrTitle"/>
          </p:nvPr>
        </p:nvSpPr>
        <p:spPr/>
        <p:txBody>
          <a:bodyPr/>
          <a:lstStyle/>
          <a:p>
            <a:r>
              <a:rPr lang="en-IN" dirty="0"/>
              <a:t>UHV-I</a:t>
            </a:r>
            <a:br>
              <a:rPr lang="en-IN" dirty="0"/>
            </a:br>
            <a:r>
              <a:rPr lang="en-IN" dirty="0"/>
              <a:t>An Orientation to Universal Human Values</a:t>
            </a:r>
          </a:p>
        </p:txBody>
      </p:sp>
      <p:sp>
        <p:nvSpPr>
          <p:cNvPr id="3" name="Subtitle 2">
            <a:extLst>
              <a:ext uri="{FF2B5EF4-FFF2-40B4-BE49-F238E27FC236}">
                <a16:creationId xmlns:a16="http://schemas.microsoft.com/office/drawing/2014/main" id="{5699CA6C-8B83-48D3-80C9-F106933838C1}"/>
              </a:ext>
            </a:extLst>
          </p:cNvPr>
          <p:cNvSpPr>
            <a:spLocks noGrp="1"/>
          </p:cNvSpPr>
          <p:nvPr>
            <p:ph type="subTitle" idx="1"/>
          </p:nvPr>
        </p:nvSpPr>
        <p:spPr>
          <a:xfrm>
            <a:off x="609600" y="3900488"/>
            <a:ext cx="11049000" cy="369332"/>
          </a:xfrm>
        </p:spPr>
        <p:txBody>
          <a:bodyPr/>
          <a:lstStyle/>
          <a:p>
            <a:r>
              <a:rPr lang="en-IN" sz="1800" dirty="0"/>
              <a:t>Understanding My Full Human Potential</a:t>
            </a:r>
            <a:endParaRPr lang="en-IN" dirty="0"/>
          </a:p>
        </p:txBody>
      </p:sp>
    </p:spTree>
    <p:extLst>
      <p:ext uri="{BB962C8B-B14F-4D97-AF65-F5344CB8AC3E}">
        <p14:creationId xmlns:p14="http://schemas.microsoft.com/office/powerpoint/2010/main" val="220083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EA82-0D63-4B13-9978-1274B788071C}"/>
              </a:ext>
            </a:extLst>
          </p:cNvPr>
          <p:cNvSpPr>
            <a:spLocks noGrp="1"/>
          </p:cNvSpPr>
          <p:nvPr>
            <p:ph type="title"/>
          </p:nvPr>
        </p:nvSpPr>
        <p:spPr/>
        <p:txBody>
          <a:bodyPr/>
          <a:lstStyle/>
          <a:p>
            <a:r>
              <a:rPr lang="en-IN" dirty="0"/>
              <a:t>UHV-I: An Orientation to Universal Human Values</a:t>
            </a:r>
            <a:r>
              <a:rPr lang="en-IN" sz="2000" dirty="0"/>
              <a:t> (Understanding the Full Human Potential)</a:t>
            </a:r>
            <a:endParaRPr lang="en-IN" dirty="0"/>
          </a:p>
        </p:txBody>
      </p:sp>
      <p:sp>
        <p:nvSpPr>
          <p:cNvPr id="3" name="Text Placeholder 2">
            <a:extLst>
              <a:ext uri="{FF2B5EF4-FFF2-40B4-BE49-F238E27FC236}">
                <a16:creationId xmlns:a16="http://schemas.microsoft.com/office/drawing/2014/main" id="{9E9542FB-5421-4628-BA27-5012481D4F66}"/>
              </a:ext>
            </a:extLst>
          </p:cNvPr>
          <p:cNvSpPr>
            <a:spLocks noGrp="1"/>
          </p:cNvSpPr>
          <p:nvPr>
            <p:ph type="body" sz="quarter" idx="13"/>
          </p:nvPr>
        </p:nvSpPr>
        <p:spPr/>
        <p:txBody>
          <a:bodyPr/>
          <a:lstStyle/>
          <a:p>
            <a:endParaRPr lang="en-IN" dirty="0"/>
          </a:p>
        </p:txBody>
      </p:sp>
      <p:graphicFrame>
        <p:nvGraphicFramePr>
          <p:cNvPr id="4" name="Table 4">
            <a:extLst>
              <a:ext uri="{FF2B5EF4-FFF2-40B4-BE49-F238E27FC236}">
                <a16:creationId xmlns:a16="http://schemas.microsoft.com/office/drawing/2014/main" id="{F97A6844-C02B-4815-8018-417CE32FF27B}"/>
              </a:ext>
            </a:extLst>
          </p:cNvPr>
          <p:cNvGraphicFramePr>
            <a:graphicFrameLocks noGrp="1"/>
          </p:cNvGraphicFramePr>
          <p:nvPr>
            <p:extLst>
              <p:ext uri="{D42A27DB-BD31-4B8C-83A1-F6EECF244321}">
                <p14:modId xmlns:p14="http://schemas.microsoft.com/office/powerpoint/2010/main" val="3493729002"/>
              </p:ext>
            </p:extLst>
          </p:nvPr>
        </p:nvGraphicFramePr>
        <p:xfrm>
          <a:off x="31531" y="609600"/>
          <a:ext cx="12160470" cy="6143562"/>
        </p:xfrm>
        <a:graphic>
          <a:graphicData uri="http://schemas.openxmlformats.org/drawingml/2006/table">
            <a:tbl>
              <a:tblPr firstRow="1" bandRow="1">
                <a:tableStyleId>{FABFCF23-3B69-468F-B69F-88F6DE6A72F2}</a:tableStyleId>
              </a:tblPr>
              <a:tblGrid>
                <a:gridCol w="1340069">
                  <a:extLst>
                    <a:ext uri="{9D8B030D-6E8A-4147-A177-3AD203B41FA5}">
                      <a16:colId xmlns:a16="http://schemas.microsoft.com/office/drawing/2014/main" val="2690938495"/>
                    </a:ext>
                  </a:extLst>
                </a:gridCol>
                <a:gridCol w="7086600">
                  <a:extLst>
                    <a:ext uri="{9D8B030D-6E8A-4147-A177-3AD203B41FA5}">
                      <a16:colId xmlns:a16="http://schemas.microsoft.com/office/drawing/2014/main" val="864546670"/>
                    </a:ext>
                  </a:extLst>
                </a:gridCol>
                <a:gridCol w="3733801">
                  <a:extLst>
                    <a:ext uri="{9D8B030D-6E8A-4147-A177-3AD203B41FA5}">
                      <a16:colId xmlns:a16="http://schemas.microsoft.com/office/drawing/2014/main" val="2142687158"/>
                    </a:ext>
                  </a:extLst>
                </a:gridCol>
              </a:tblGrid>
              <a:tr h="370840">
                <a:tc>
                  <a:txBody>
                    <a:bodyPr/>
                    <a:lstStyle/>
                    <a:p>
                      <a:r>
                        <a:rPr lang="en-IN" sz="2200" dirty="0">
                          <a:solidFill>
                            <a:schemeClr val="tx1"/>
                          </a:solidFill>
                          <a:latin typeface="Arial" panose="020B0604020202020204" pitchFamily="34" charset="0"/>
                          <a:cs typeface="Arial" panose="020B0604020202020204" pitchFamily="34" charset="0"/>
                        </a:rPr>
                        <a:t>Session</a:t>
                      </a:r>
                    </a:p>
                  </a:txBody>
                  <a:tcPr/>
                </a:tc>
                <a:tc>
                  <a:txBody>
                    <a:bodyPr/>
                    <a:lstStyle/>
                    <a:p>
                      <a:r>
                        <a:rPr lang="en-IN" sz="2200" dirty="0">
                          <a:solidFill>
                            <a:schemeClr val="tx1"/>
                          </a:solidFill>
                          <a:latin typeface="Arial" panose="020B0604020202020204" pitchFamily="34" charset="0"/>
                          <a:cs typeface="Arial" panose="020B0604020202020204" pitchFamily="34" charset="0"/>
                        </a:rPr>
                        <a:t>Title</a:t>
                      </a:r>
                    </a:p>
                  </a:txBody>
                  <a:tcPr/>
                </a:tc>
                <a:tc>
                  <a:txBody>
                    <a:bodyPr/>
                    <a:lstStyle/>
                    <a:p>
                      <a:r>
                        <a:rPr lang="en-IN" sz="2200" dirty="0">
                          <a:solidFill>
                            <a:schemeClr val="tx1"/>
                          </a:solidFill>
                          <a:latin typeface="Arial" panose="020B0604020202020204" pitchFamily="34" charset="0"/>
                          <a:cs typeface="Arial" panose="020B0604020202020204" pitchFamily="34" charset="0"/>
                        </a:rPr>
                        <a:t>Underlying Reality</a:t>
                      </a:r>
                    </a:p>
                  </a:txBody>
                  <a:tcPr/>
                </a:tc>
                <a:extLst>
                  <a:ext uri="{0D108BD9-81ED-4DB2-BD59-A6C34878D82A}">
                    <a16:rowId xmlns:a16="http://schemas.microsoft.com/office/drawing/2014/main" val="1421673095"/>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1</a:t>
                      </a:r>
                    </a:p>
                  </a:txBody>
                  <a:tcPr/>
                </a:tc>
                <a:tc>
                  <a:txBody>
                    <a:bodyPr/>
                    <a:lstStyle/>
                    <a:p>
                      <a:r>
                        <a:rPr lang="en-IN" sz="2200" dirty="0">
                          <a:solidFill>
                            <a:schemeClr val="tx1"/>
                          </a:solidFill>
                          <a:latin typeface="Arial" panose="020B0604020202020204" pitchFamily="34" charset="0"/>
                          <a:cs typeface="Arial" panose="020B0604020202020204" pitchFamily="34" charset="0"/>
                        </a:rPr>
                        <a:t>Introduction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solidFill>
                            <a:srgbClr val="0070C0"/>
                          </a:solidFill>
                          <a:latin typeface="Arial" panose="020B0604020202020204" pitchFamily="34" charset="0"/>
                          <a:cs typeface="Arial" panose="020B0604020202020204" pitchFamily="34" charset="0"/>
                        </a:rPr>
                        <a:t>Welcome, course overview, </a:t>
                      </a:r>
                      <a:r>
                        <a:rPr lang="en-US" sz="2000" dirty="0">
                          <a:solidFill>
                            <a:srgbClr val="0070C0"/>
                          </a:solidFill>
                          <a:effectLst/>
                          <a:latin typeface="Arial" panose="020B0604020202020204" pitchFamily="34" charset="0"/>
                          <a:cs typeface="Arial" panose="020B0604020202020204" pitchFamily="34" charset="0"/>
                        </a:rPr>
                        <a:t>getting to know each other</a:t>
                      </a:r>
                      <a:endPar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endParaRPr lang="en-IN" sz="2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14502249"/>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Exploring our aspirations and concerns</a:t>
                      </a:r>
                    </a:p>
                    <a:p>
                      <a:pPr marL="0" marR="0" algn="just">
                        <a:lnSpc>
                          <a:spcPct val="107000"/>
                        </a:lnSpc>
                        <a:spcBef>
                          <a:spcPts val="0"/>
                        </a:spcBef>
                        <a:spcAft>
                          <a:spcPts val="0"/>
                        </a:spcAft>
                      </a:pPr>
                      <a:r>
                        <a:rPr lang="en-US" sz="1800" kern="1200" dirty="0">
                          <a:solidFill>
                            <a:srgbClr val="0070C0"/>
                          </a:solidFill>
                          <a:effectLst/>
                          <a:latin typeface="Arial" panose="020B0604020202020204" pitchFamily="34" charset="0"/>
                          <a:cs typeface="Arial" panose="020B0604020202020204" pitchFamily="34" charset="0"/>
                        </a:rPr>
                        <a:t>Planning for a fulfilling life by relating academic success, career… expectations of family, peers… to our basic aspiration…</a:t>
                      </a:r>
                    </a:p>
                  </a:txBody>
                  <a:tcPr/>
                </a:tc>
                <a:tc>
                  <a:txBody>
                    <a:bodyPr/>
                    <a:lstStyle/>
                    <a:p>
                      <a:r>
                        <a:rPr lang="en-IN" sz="2200" dirty="0">
                          <a:solidFill>
                            <a:schemeClr val="tx1"/>
                          </a:solidFill>
                          <a:latin typeface="Arial" panose="020B0604020202020204" pitchFamily="34" charset="0"/>
                          <a:cs typeface="Arial" panose="020B0604020202020204" pitchFamily="34" charset="0"/>
                        </a:rPr>
                        <a:t>Basic human aspiration</a:t>
                      </a:r>
                    </a:p>
                    <a:p>
                      <a:pPr marL="0" algn="l" defTabSz="914400" rtl="0" eaLnBrk="1" latinLnBrk="0" hangingPunct="1"/>
                      <a:r>
                        <a:rPr lang="en-IN" sz="1800" kern="1200" dirty="0">
                          <a:solidFill>
                            <a:srgbClr val="0070C0"/>
                          </a:solidFill>
                          <a:effectLst/>
                          <a:latin typeface="Arial" panose="020B0604020202020204" pitchFamily="34" charset="0"/>
                          <a:ea typeface="+mn-ea"/>
                          <a:cs typeface="Arial" panose="020B0604020202020204" pitchFamily="34" charset="0"/>
                        </a:rPr>
                        <a:t>Being vs doing</a:t>
                      </a:r>
                    </a:p>
                  </a:txBody>
                  <a:tcPr/>
                </a:tc>
                <a:extLst>
                  <a:ext uri="{0D108BD9-81ED-4DB2-BD59-A6C34878D82A}">
                    <a16:rowId xmlns:a16="http://schemas.microsoft.com/office/drawing/2014/main" val="3958280279"/>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200" dirty="0">
                          <a:solidFill>
                            <a:schemeClr val="tx1"/>
                          </a:solidFill>
                          <a:latin typeface="Arial" panose="020B0604020202020204" pitchFamily="34" charset="0"/>
                          <a:cs typeface="Arial" panose="020B0604020202020204" pitchFamily="34" charset="0"/>
                        </a:rPr>
                        <a:t>Basic human aspiration and its fulfilment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70C0"/>
                          </a:solidFill>
                          <a:effectLst/>
                          <a:latin typeface="Arial" panose="020B0604020202020204" pitchFamily="34" charset="0"/>
                          <a:cs typeface="Arial" panose="020B0604020202020204" pitchFamily="34" charset="0"/>
                        </a:rPr>
                        <a:t>Setting correct priorities in life</a:t>
                      </a:r>
                      <a:endParaRPr lang="en-US" sz="2000" kern="1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IN" sz="2200" dirty="0">
                          <a:solidFill>
                            <a:schemeClr val="tx1"/>
                          </a:solidFill>
                          <a:latin typeface="Arial" panose="020B0604020202020204" pitchFamily="34" charset="0"/>
                          <a:cs typeface="Arial" panose="020B0604020202020204" pitchFamily="34" charset="0"/>
                        </a:rPr>
                        <a:t>Human consciousness</a:t>
                      </a:r>
                    </a:p>
                    <a:p>
                      <a:r>
                        <a:rPr lang="en-IN" sz="2000" kern="1200" dirty="0">
                          <a:solidFill>
                            <a:srgbClr val="0070C0"/>
                          </a:solidFill>
                          <a:effectLst/>
                          <a:latin typeface="Arial" panose="020B0604020202020204" pitchFamily="34" charset="0"/>
                          <a:ea typeface="+mn-ea"/>
                          <a:cs typeface="Arial" panose="020B0604020202020204" pitchFamily="34" charset="0"/>
                        </a:rPr>
                        <a:t>Prioritising right understanding, relationship, physical facility</a:t>
                      </a:r>
                    </a:p>
                  </a:txBody>
                  <a:tcPr/>
                </a:tc>
                <a:extLst>
                  <a:ext uri="{0D108BD9-81ED-4DB2-BD59-A6C34878D82A}">
                    <a16:rowId xmlns:a16="http://schemas.microsoft.com/office/drawing/2014/main" val="3644333695"/>
                  </a:ext>
                </a:extLst>
              </a:tr>
              <a:tr h="462280">
                <a:tc>
                  <a:txBody>
                    <a:bodyPr/>
                    <a:lstStyle/>
                    <a:p>
                      <a:r>
                        <a:rPr lang="en-IN" sz="2200" dirty="0">
                          <a:solidFill>
                            <a:schemeClr val="tx1"/>
                          </a:solidFill>
                          <a:latin typeface="Arial" panose="020B0604020202020204" pitchFamily="34" charset="0"/>
                          <a:cs typeface="Arial" panose="020B0604020202020204" pitchFamily="34" charset="0"/>
                        </a:rPr>
                        <a:t>Ind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Program for fulfilment of basic human aspiration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70C0"/>
                          </a:solidFill>
                          <a:effectLst/>
                          <a:latin typeface="Arial" panose="020B0604020202020204" pitchFamily="34" charset="0"/>
                          <a:ea typeface="Calibri" panose="020F0502020204030204" pitchFamily="34" charset="0"/>
                          <a:cs typeface="Arial" panose="020B0604020202020204" pitchFamily="34" charset="0"/>
                        </a:rPr>
                        <a:t>Shifting from excitement to happiness…</a:t>
                      </a:r>
                    </a:p>
                  </a:txBody>
                  <a:tcPr/>
                </a:tc>
                <a:tc>
                  <a:txBody>
                    <a:bodyPr/>
                    <a:lstStyle/>
                    <a:p>
                      <a:r>
                        <a:rPr lang="en-IN" sz="2200" dirty="0">
                          <a:solidFill>
                            <a:schemeClr val="tx1"/>
                          </a:solidFill>
                          <a:latin typeface="Arial" panose="020B0604020202020204" pitchFamily="34" charset="0"/>
                          <a:cs typeface="Arial" panose="020B0604020202020204" pitchFamily="34" charset="0"/>
                        </a:rPr>
                        <a:t>Understanding harmony</a:t>
                      </a:r>
                    </a:p>
                    <a:p>
                      <a:r>
                        <a:rPr lang="en-IN" sz="2000" kern="1200" dirty="0">
                          <a:solidFill>
                            <a:srgbClr val="0070C0"/>
                          </a:solidFill>
                          <a:effectLst/>
                          <a:latin typeface="Arial" panose="020B0604020202020204" pitchFamily="34" charset="0"/>
                          <a:cs typeface="Arial" panose="020B0604020202020204" pitchFamily="34" charset="0"/>
                        </a:rPr>
                        <a:t>Happiness and prosperity</a:t>
                      </a:r>
                    </a:p>
                  </a:txBody>
                  <a:tcPr/>
                </a:tc>
                <a:extLst>
                  <a:ext uri="{0D108BD9-81ED-4DB2-BD59-A6C34878D82A}">
                    <a16:rowId xmlns:a16="http://schemas.microsoft.com/office/drawing/2014/main" val="2442281820"/>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Fulfilment of aspirations at individual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70C0"/>
                          </a:solidFill>
                          <a:effectLst/>
                          <a:latin typeface="Arial" panose="020B0604020202020204" pitchFamily="34" charset="0"/>
                          <a:ea typeface="Calibri" panose="020F0502020204030204" pitchFamily="34" charset="0"/>
                          <a:cs typeface="Arial" panose="020B0604020202020204" pitchFamily="34" charset="0"/>
                        </a:rPr>
                        <a:t>Distinguishing between the needs of Self and Body</a:t>
                      </a:r>
                    </a:p>
                  </a:txBody>
                  <a:tcPr/>
                </a:tc>
                <a:tc>
                  <a:txBody>
                    <a:bodyPr/>
                    <a:lstStyle/>
                    <a:p>
                      <a:r>
                        <a:rPr lang="en-IN" sz="2200" dirty="0">
                          <a:solidFill>
                            <a:schemeClr val="tx1"/>
                          </a:solidFill>
                          <a:latin typeface="Arial" panose="020B0604020202020204" pitchFamily="34" charset="0"/>
                          <a:cs typeface="Arial" panose="020B0604020202020204" pitchFamily="34" charset="0"/>
                        </a:rPr>
                        <a:t>Harmony in human being</a:t>
                      </a:r>
                    </a:p>
                  </a:txBody>
                  <a:tcPr/>
                </a:tc>
                <a:extLst>
                  <a:ext uri="{0D108BD9-81ED-4DB2-BD59-A6C34878D82A}">
                    <a16:rowId xmlns:a16="http://schemas.microsoft.com/office/drawing/2014/main" val="765812218"/>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Resolution of concerns at individual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Developing self-confidence, overcoming peer pressure</a:t>
                      </a:r>
                    </a:p>
                  </a:txBody>
                  <a:tcPr/>
                </a:tc>
                <a:tc>
                  <a:txBody>
                    <a:bodyPr/>
                    <a:lstStyle/>
                    <a:p>
                      <a:r>
                        <a:rPr lang="en-IN" sz="2200" dirty="0">
                          <a:solidFill>
                            <a:schemeClr val="tx1"/>
                          </a:solidFill>
                          <a:latin typeface="Arial" panose="020B0604020202020204" pitchFamily="34" charset="0"/>
                          <a:cs typeface="Arial" panose="020B0604020202020204" pitchFamily="34" charset="0"/>
                        </a:rPr>
                        <a:t>Harmony in the Self</a:t>
                      </a:r>
                    </a:p>
                    <a:p>
                      <a:r>
                        <a:rPr lang="en-IN" sz="2000" kern="1200" dirty="0">
                          <a:solidFill>
                            <a:srgbClr val="0070C0"/>
                          </a:solidFill>
                          <a:effectLst/>
                          <a:latin typeface="Arial" panose="020B0604020202020204" pitchFamily="34" charset="0"/>
                          <a:cs typeface="Arial" panose="020B0604020202020204" pitchFamily="34" charset="0"/>
                        </a:rPr>
                        <a:t>3 sources of imagination</a:t>
                      </a:r>
                    </a:p>
                  </a:txBody>
                  <a:tcPr/>
                </a:tc>
                <a:extLst>
                  <a:ext uri="{0D108BD9-81ED-4DB2-BD59-A6C34878D82A}">
                    <a16:rowId xmlns:a16="http://schemas.microsoft.com/office/drawing/2014/main" val="1128354662"/>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Ensuring health holistically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Making a definite program </a:t>
                      </a:r>
                      <a:r>
                        <a:rPr lang="en-US" sz="2000">
                          <a:solidFill>
                            <a:srgbClr val="0070C0"/>
                          </a:solidFill>
                          <a:effectLst/>
                          <a:latin typeface="Arial" panose="020B0604020202020204" pitchFamily="34" charset="0"/>
                          <a:ea typeface="Calibri" panose="020F0502020204030204" pitchFamily="34" charset="0"/>
                          <a:cs typeface="Arial" panose="020B0604020202020204" pitchFamily="34" charset="0"/>
                        </a:rPr>
                        <a:t>for health</a:t>
                      </a:r>
                      <a:endPar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IN" sz="2200" dirty="0">
                          <a:solidFill>
                            <a:schemeClr val="tx1"/>
                          </a:solidFill>
                          <a:latin typeface="Arial" panose="020B0604020202020204" pitchFamily="34" charset="0"/>
                          <a:cs typeface="Arial" panose="020B0604020202020204" pitchFamily="34" charset="0"/>
                        </a:rPr>
                        <a:t>Harmony between Self and Body</a:t>
                      </a:r>
                    </a:p>
                  </a:txBody>
                  <a:tcPr/>
                </a:tc>
                <a:extLst>
                  <a:ext uri="{0D108BD9-81ED-4DB2-BD59-A6C34878D82A}">
                    <a16:rowId xmlns:a16="http://schemas.microsoft.com/office/drawing/2014/main" val="330130095"/>
                  </a:ext>
                </a:extLst>
              </a:tr>
            </a:tbl>
          </a:graphicData>
        </a:graphic>
      </p:graphicFrame>
    </p:spTree>
    <p:extLst>
      <p:ext uri="{BB962C8B-B14F-4D97-AF65-F5344CB8AC3E}">
        <p14:creationId xmlns:p14="http://schemas.microsoft.com/office/powerpoint/2010/main" val="1088883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EA82-0D63-4B13-9978-1274B788071C}"/>
              </a:ext>
            </a:extLst>
          </p:cNvPr>
          <p:cNvSpPr>
            <a:spLocks noGrp="1"/>
          </p:cNvSpPr>
          <p:nvPr>
            <p:ph type="title"/>
          </p:nvPr>
        </p:nvSpPr>
        <p:spPr/>
        <p:txBody>
          <a:bodyPr/>
          <a:lstStyle/>
          <a:p>
            <a:r>
              <a:rPr lang="en-IN" dirty="0"/>
              <a:t>UHV-I: An Orientation to Universal Human Values</a:t>
            </a:r>
            <a:r>
              <a:rPr lang="en-IN" sz="2000" dirty="0"/>
              <a:t> (Understanding the Full Human Potential)</a:t>
            </a:r>
            <a:endParaRPr lang="en-IN" dirty="0"/>
          </a:p>
        </p:txBody>
      </p:sp>
      <p:sp>
        <p:nvSpPr>
          <p:cNvPr id="3" name="Text Placeholder 2">
            <a:extLst>
              <a:ext uri="{FF2B5EF4-FFF2-40B4-BE49-F238E27FC236}">
                <a16:creationId xmlns:a16="http://schemas.microsoft.com/office/drawing/2014/main" id="{9E9542FB-5421-4628-BA27-5012481D4F66}"/>
              </a:ext>
            </a:extLst>
          </p:cNvPr>
          <p:cNvSpPr>
            <a:spLocks noGrp="1"/>
          </p:cNvSpPr>
          <p:nvPr>
            <p:ph type="body" sz="quarter" idx="13"/>
          </p:nvPr>
        </p:nvSpPr>
        <p:spPr/>
        <p:txBody>
          <a:bodyPr/>
          <a:lstStyle/>
          <a:p>
            <a:endParaRPr lang="en-IN" dirty="0"/>
          </a:p>
        </p:txBody>
      </p:sp>
      <p:graphicFrame>
        <p:nvGraphicFramePr>
          <p:cNvPr id="4" name="Table 4">
            <a:extLst>
              <a:ext uri="{FF2B5EF4-FFF2-40B4-BE49-F238E27FC236}">
                <a16:creationId xmlns:a16="http://schemas.microsoft.com/office/drawing/2014/main" id="{F97A6844-C02B-4815-8018-417CE32FF27B}"/>
              </a:ext>
            </a:extLst>
          </p:cNvPr>
          <p:cNvGraphicFramePr>
            <a:graphicFrameLocks noGrp="1"/>
          </p:cNvGraphicFramePr>
          <p:nvPr>
            <p:extLst>
              <p:ext uri="{D42A27DB-BD31-4B8C-83A1-F6EECF244321}">
                <p14:modId xmlns:p14="http://schemas.microsoft.com/office/powerpoint/2010/main" val="2123474526"/>
              </p:ext>
            </p:extLst>
          </p:nvPr>
        </p:nvGraphicFramePr>
        <p:xfrm>
          <a:off x="31531" y="609600"/>
          <a:ext cx="12160470" cy="6004560"/>
        </p:xfrm>
        <a:graphic>
          <a:graphicData uri="http://schemas.openxmlformats.org/drawingml/2006/table">
            <a:tbl>
              <a:tblPr firstRow="1" bandRow="1">
                <a:tableStyleId>{FABFCF23-3B69-468F-B69F-88F6DE6A72F2}</a:tableStyleId>
              </a:tblPr>
              <a:tblGrid>
                <a:gridCol w="1340069">
                  <a:extLst>
                    <a:ext uri="{9D8B030D-6E8A-4147-A177-3AD203B41FA5}">
                      <a16:colId xmlns:a16="http://schemas.microsoft.com/office/drawing/2014/main" val="2690938495"/>
                    </a:ext>
                  </a:extLst>
                </a:gridCol>
                <a:gridCol w="7086600">
                  <a:extLst>
                    <a:ext uri="{9D8B030D-6E8A-4147-A177-3AD203B41FA5}">
                      <a16:colId xmlns:a16="http://schemas.microsoft.com/office/drawing/2014/main" val="864546670"/>
                    </a:ext>
                  </a:extLst>
                </a:gridCol>
                <a:gridCol w="3733801">
                  <a:extLst>
                    <a:ext uri="{9D8B030D-6E8A-4147-A177-3AD203B41FA5}">
                      <a16:colId xmlns:a16="http://schemas.microsoft.com/office/drawing/2014/main" val="2142687158"/>
                    </a:ext>
                  </a:extLst>
                </a:gridCol>
              </a:tblGrid>
              <a:tr h="370840">
                <a:tc>
                  <a:txBody>
                    <a:bodyPr/>
                    <a:lstStyle/>
                    <a:p>
                      <a:r>
                        <a:rPr lang="en-IN" sz="2200" dirty="0">
                          <a:solidFill>
                            <a:schemeClr val="tx1"/>
                          </a:solidFill>
                          <a:latin typeface="Arial" panose="020B0604020202020204" pitchFamily="34" charset="0"/>
                          <a:cs typeface="Arial" panose="020B0604020202020204" pitchFamily="34" charset="0"/>
                        </a:rPr>
                        <a:t>Session</a:t>
                      </a:r>
                    </a:p>
                  </a:txBody>
                  <a:tcPr/>
                </a:tc>
                <a:tc>
                  <a:txBody>
                    <a:bodyPr/>
                    <a:lstStyle/>
                    <a:p>
                      <a:r>
                        <a:rPr lang="en-IN" sz="2200" dirty="0">
                          <a:solidFill>
                            <a:schemeClr val="tx1"/>
                          </a:solidFill>
                          <a:latin typeface="Arial" panose="020B0604020202020204" pitchFamily="34" charset="0"/>
                          <a:cs typeface="Arial" panose="020B0604020202020204" pitchFamily="34" charset="0"/>
                        </a:rPr>
                        <a:t>Title</a:t>
                      </a:r>
                    </a:p>
                  </a:txBody>
                  <a:tcPr/>
                </a:tc>
                <a:tc>
                  <a:txBody>
                    <a:bodyPr/>
                    <a:lstStyle/>
                    <a:p>
                      <a:r>
                        <a:rPr lang="en-IN" sz="2200" dirty="0">
                          <a:solidFill>
                            <a:schemeClr val="tx1"/>
                          </a:solidFill>
                          <a:latin typeface="Arial" panose="020B0604020202020204" pitchFamily="34" charset="0"/>
                          <a:cs typeface="Arial" panose="020B0604020202020204" pitchFamily="34" charset="0"/>
                        </a:rPr>
                        <a:t>Underlying Reality</a:t>
                      </a:r>
                    </a:p>
                  </a:txBody>
                  <a:tcPr/>
                </a:tc>
                <a:extLst>
                  <a:ext uri="{0D108BD9-81ED-4DB2-BD59-A6C34878D82A}">
                    <a16:rowId xmlns:a16="http://schemas.microsoft.com/office/drawing/2014/main" val="1421673095"/>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8</a:t>
                      </a:r>
                    </a:p>
                  </a:txBody>
                  <a:tcPr/>
                </a:tc>
                <a:tc>
                  <a:txBody>
                    <a:bodyPr/>
                    <a:lstStyle/>
                    <a:p>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Fulfilment in relationship – Trust</a:t>
                      </a:r>
                    </a:p>
                    <a:p>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Resolving anger, irritation, fear…</a:t>
                      </a:r>
                    </a:p>
                  </a:txBody>
                  <a:tcPr/>
                </a:tc>
                <a:tc>
                  <a:txBody>
                    <a:bodyPr/>
                    <a:lstStyle/>
                    <a:p>
                      <a:r>
                        <a:rPr lang="en-IN" sz="2200" dirty="0">
                          <a:solidFill>
                            <a:schemeClr val="tx1"/>
                          </a:solidFill>
                          <a:latin typeface="Arial" panose="020B0604020202020204" pitchFamily="34" charset="0"/>
                          <a:cs typeface="Arial" panose="020B0604020202020204" pitchFamily="34" charset="0"/>
                        </a:rPr>
                        <a:t>Harmony in family</a:t>
                      </a:r>
                    </a:p>
                  </a:txBody>
                  <a:tcPr/>
                </a:tc>
                <a:extLst>
                  <a:ext uri="{0D108BD9-81ED-4DB2-BD59-A6C34878D82A}">
                    <a16:rowId xmlns:a16="http://schemas.microsoft.com/office/drawing/2014/main" val="1014502249"/>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9</a:t>
                      </a:r>
                    </a:p>
                  </a:txBody>
                  <a:tcPr/>
                </a:tc>
                <a:tc>
                  <a:txBody>
                    <a:bodyPr/>
                    <a:lstStyle/>
                    <a:p>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Fulfilment in relationship – 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Shifting from reaction to response in relationship…</a:t>
                      </a:r>
                    </a:p>
                  </a:txBody>
                  <a:tcPr/>
                </a:tc>
                <a:tc>
                  <a:txBody>
                    <a:bodyPr/>
                    <a:lstStyle/>
                    <a:p>
                      <a:r>
                        <a:rPr lang="en-IN" sz="2200" dirty="0">
                          <a:solidFill>
                            <a:schemeClr val="tx1"/>
                          </a:solidFill>
                          <a:latin typeface="Arial" panose="020B0604020202020204" pitchFamily="34" charset="0"/>
                          <a:cs typeface="Arial" panose="020B0604020202020204" pitchFamily="34" charset="0"/>
                        </a:rPr>
                        <a:t>Harmony in family</a:t>
                      </a:r>
                    </a:p>
                  </a:txBody>
                  <a:tcPr/>
                </a:tc>
                <a:extLst>
                  <a:ext uri="{0D108BD9-81ED-4DB2-BD59-A6C34878D82A}">
                    <a16:rowId xmlns:a16="http://schemas.microsoft.com/office/drawing/2014/main" val="3958280279"/>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Fulfilment in relationship – Respect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070C0"/>
                          </a:solidFill>
                          <a:effectLst/>
                          <a:latin typeface="Arial" panose="020B0604020202020204" pitchFamily="34" charset="0"/>
                          <a:ea typeface="+mn-ea"/>
                          <a:cs typeface="Arial" panose="020B0604020202020204" pitchFamily="34" charset="0"/>
                        </a:rPr>
                        <a:t>Shifting from differentiation to complementarity…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200" dirty="0">
                          <a:solidFill>
                            <a:schemeClr val="tx1"/>
                          </a:solidFill>
                          <a:latin typeface="Arial" panose="020B0604020202020204" pitchFamily="34" charset="0"/>
                          <a:cs typeface="Arial" panose="020B0604020202020204" pitchFamily="34" charset="0"/>
                        </a:rPr>
                        <a:t>Harmony in family</a:t>
                      </a:r>
                    </a:p>
                  </a:txBody>
                  <a:tcPr/>
                </a:tc>
                <a:extLst>
                  <a:ext uri="{0D108BD9-81ED-4DB2-BD59-A6C34878D82A}">
                    <a16:rowId xmlns:a16="http://schemas.microsoft.com/office/drawing/2014/main" val="3644333695"/>
                  </a:ext>
                </a:extLst>
              </a:tr>
              <a:tr h="462280">
                <a:tc>
                  <a:txBody>
                    <a:bodyPr/>
                    <a:lstStyle/>
                    <a:p>
                      <a:r>
                        <a:rPr lang="en-IN" sz="2200" dirty="0">
                          <a:solidFill>
                            <a:schemeClr val="tx1"/>
                          </a:solidFill>
                          <a:latin typeface="Arial" panose="020B0604020202020204" pitchFamily="34" charset="0"/>
                          <a:cs typeface="Arial" panose="020B0604020202020204" pitchFamily="34" charset="0"/>
                        </a:rPr>
                        <a:t>Ind 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Fulfilment in relationship – Other Feelings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070C0"/>
                          </a:solidFill>
                          <a:effectLst/>
                          <a:latin typeface="Arial" panose="020B0604020202020204" pitchFamily="34" charset="0"/>
                          <a:ea typeface="+mn-ea"/>
                          <a:cs typeface="Arial" panose="020B0604020202020204" pitchFamily="34" charset="0"/>
                        </a:rPr>
                        <a:t>Shifting from competition to excellence, infatuation to love…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200" dirty="0">
                          <a:solidFill>
                            <a:schemeClr val="tx1"/>
                          </a:solidFill>
                          <a:latin typeface="Arial" panose="020B0604020202020204" pitchFamily="34" charset="0"/>
                          <a:cs typeface="Arial" panose="020B0604020202020204" pitchFamily="34" charset="0"/>
                        </a:rPr>
                        <a:t>Harmony in family</a:t>
                      </a:r>
                    </a:p>
                  </a:txBody>
                  <a:tcPr/>
                </a:tc>
                <a:extLst>
                  <a:ext uri="{0D108BD9-81ED-4DB2-BD59-A6C34878D82A}">
                    <a16:rowId xmlns:a16="http://schemas.microsoft.com/office/drawing/2014/main" val="2442281820"/>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Understanding our role in society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Contributing towards fulfilment of a common human goal in the society (institution… state… nation… world)</a:t>
                      </a:r>
                    </a:p>
                  </a:txBody>
                  <a:tcPr/>
                </a:tc>
                <a:tc>
                  <a:txBody>
                    <a:bodyPr/>
                    <a:lstStyle/>
                    <a:p>
                      <a:r>
                        <a:rPr lang="en-IN" sz="2200" dirty="0">
                          <a:solidFill>
                            <a:schemeClr val="tx1"/>
                          </a:solidFill>
                          <a:latin typeface="Arial" panose="020B0604020202020204" pitchFamily="34" charset="0"/>
                          <a:cs typeface="Arial" panose="020B0604020202020204" pitchFamily="34" charset="0"/>
                        </a:rPr>
                        <a:t>Harmony in society</a:t>
                      </a:r>
                    </a:p>
                  </a:txBody>
                  <a:tcPr/>
                </a:tc>
                <a:extLst>
                  <a:ext uri="{0D108BD9-81ED-4DB2-BD59-A6C34878D82A}">
                    <a16:rowId xmlns:a16="http://schemas.microsoft.com/office/drawing/2014/main" val="765812218"/>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Understanding our role in nature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Contributing towards harmony in nature</a:t>
                      </a:r>
                    </a:p>
                  </a:txBody>
                  <a:tcPr/>
                </a:tc>
                <a:tc>
                  <a:txBody>
                    <a:bodyPr/>
                    <a:lstStyle/>
                    <a:p>
                      <a:r>
                        <a:rPr lang="en-IN" sz="2200" dirty="0">
                          <a:solidFill>
                            <a:schemeClr val="tx1"/>
                          </a:solidFill>
                          <a:latin typeface="Arial" panose="020B0604020202020204" pitchFamily="34" charset="0"/>
                          <a:cs typeface="Arial" panose="020B0604020202020204" pitchFamily="34" charset="0"/>
                        </a:rPr>
                        <a:t>Harmony in nature/existence</a:t>
                      </a:r>
                    </a:p>
                  </a:txBody>
                  <a:tcPr/>
                </a:tc>
                <a:extLst>
                  <a:ext uri="{0D108BD9-81ED-4DB2-BD59-A6C34878D82A}">
                    <a16:rowId xmlns:a16="http://schemas.microsoft.com/office/drawing/2014/main" val="1128354662"/>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Sum up </a:t>
                      </a: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and program</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endParaRPr lang="en-IN" sz="2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130095"/>
                  </a:ext>
                </a:extLst>
              </a:tr>
              <a:tr h="370840">
                <a:tc>
                  <a:txBody>
                    <a:bodyPr/>
                    <a:lstStyle/>
                    <a:p>
                      <a:r>
                        <a:rPr lang="en-IN" sz="2200" dirty="0">
                          <a:solidFill>
                            <a:schemeClr val="tx1"/>
                          </a:solidFill>
                          <a:latin typeface="Arial" panose="020B0604020202020204" pitchFamily="34" charset="0"/>
                          <a:cs typeface="Arial" panose="020B0604020202020204" pitchFamily="34" charset="0"/>
                        </a:rPr>
                        <a:t>Ind 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Sharing, self-evaluation</a:t>
                      </a:r>
                    </a:p>
                  </a:txBody>
                  <a:tcPr/>
                </a:tc>
                <a:tc>
                  <a:txBody>
                    <a:bodyPr/>
                    <a:lstStyle/>
                    <a:p>
                      <a:endParaRPr lang="en-IN" sz="2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2064102"/>
                  </a:ext>
                </a:extLst>
              </a:tr>
            </a:tbl>
          </a:graphicData>
        </a:graphic>
      </p:graphicFrame>
    </p:spTree>
    <p:extLst>
      <p:ext uri="{BB962C8B-B14F-4D97-AF65-F5344CB8AC3E}">
        <p14:creationId xmlns:p14="http://schemas.microsoft.com/office/powerpoint/2010/main" val="220700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EAE4956F-6ACB-4A6B-BF60-82C570784D2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0243" name="Picture 3">
            <a:extLst>
              <a:ext uri="{FF2B5EF4-FFF2-40B4-BE49-F238E27FC236}">
                <a16:creationId xmlns:a16="http://schemas.microsoft.com/office/drawing/2014/main" id="{5C443B3A-8936-4858-B2E6-0BF386AC1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45"/>
          <a:stretch>
            <a:fillRect/>
          </a:stretch>
        </p:blipFill>
        <p:spPr bwMode="auto">
          <a:xfrm>
            <a:off x="0" y="0"/>
            <a:ext cx="12192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D7A1DA-F3B7-48CB-83C8-29464277F8DB}"/>
              </a:ext>
            </a:extLst>
          </p:cNvPr>
          <p:cNvSpPr>
            <a:spLocks noGrp="1"/>
          </p:cNvSpPr>
          <p:nvPr>
            <p:ph type="title"/>
          </p:nvPr>
        </p:nvSpPr>
        <p:spPr/>
        <p:txBody>
          <a:bodyPr/>
          <a:lstStyle/>
          <a:p>
            <a:r>
              <a:rPr lang="en-IN" dirty="0"/>
              <a:t>Programs Following UHV-I</a:t>
            </a:r>
          </a:p>
        </p:txBody>
      </p:sp>
      <p:sp>
        <p:nvSpPr>
          <p:cNvPr id="4" name="Text Placeholder 3">
            <a:extLst>
              <a:ext uri="{FF2B5EF4-FFF2-40B4-BE49-F238E27FC236}">
                <a16:creationId xmlns:a16="http://schemas.microsoft.com/office/drawing/2014/main" id="{DFEE3122-1A3F-4704-9991-964DC5EF64FA}"/>
              </a:ext>
            </a:extLst>
          </p:cNvPr>
          <p:cNvSpPr>
            <a:spLocks noGrp="1"/>
          </p:cNvSpPr>
          <p:nvPr>
            <p:ph type="body" sz="quarter" idx="13"/>
          </p:nvPr>
        </p:nvSpPr>
        <p:spPr/>
        <p:txBody>
          <a:bodyPr>
            <a:normAutofit/>
          </a:bodyPr>
          <a:lstStyle/>
          <a:p>
            <a:pPr marL="0" indent="0">
              <a:buNone/>
            </a:pPr>
            <a:r>
              <a:rPr lang="en-IN" b="1" dirty="0">
                <a:solidFill>
                  <a:schemeClr val="tx1">
                    <a:lumMod val="65000"/>
                    <a:lumOff val="35000"/>
                  </a:schemeClr>
                </a:solidFill>
              </a:rPr>
              <a:t>UHV-I				</a:t>
            </a:r>
            <a:r>
              <a:rPr lang="en-IN" dirty="0">
                <a:solidFill>
                  <a:schemeClr val="tx1">
                    <a:lumMod val="65000"/>
                    <a:lumOff val="35000"/>
                  </a:schemeClr>
                </a:solidFill>
              </a:rPr>
              <a:t>15 Session Introduction to Universal Human Values</a:t>
            </a:r>
          </a:p>
          <a:p>
            <a:pPr marL="0" indent="0">
              <a:buNone/>
            </a:pPr>
            <a:r>
              <a:rPr lang="en-IN" dirty="0">
                <a:solidFill>
                  <a:schemeClr val="tx1">
                    <a:lumMod val="65000"/>
                    <a:lumOff val="35000"/>
                  </a:schemeClr>
                </a:solidFill>
              </a:rPr>
              <a:t>				(part of the Student Induction Program during initial 21 days)</a:t>
            </a:r>
          </a:p>
          <a:p>
            <a:pPr marL="0" indent="0">
              <a:buNone/>
            </a:pPr>
            <a:r>
              <a:rPr lang="en-IN" dirty="0"/>
              <a:t> </a:t>
            </a:r>
          </a:p>
          <a:p>
            <a:pPr marL="0" indent="0">
              <a:buNone/>
            </a:pPr>
            <a:r>
              <a:rPr lang="en-IN" b="1" dirty="0"/>
              <a:t>Faculty Mentorship 	</a:t>
            </a:r>
            <a:r>
              <a:rPr lang="en-IN" dirty="0"/>
              <a:t>	One UHV faculty mentor (guardian, guide from same department) </a:t>
            </a:r>
          </a:p>
          <a:p>
            <a:pPr marL="0" indent="0">
              <a:buNone/>
            </a:pPr>
            <a:r>
              <a:rPr lang="en-IN" b="1" dirty="0"/>
              <a:t>Program </a:t>
            </a:r>
            <a:r>
              <a:rPr lang="en-IN" dirty="0"/>
              <a:t>				for every 20 newly joined students</a:t>
            </a:r>
          </a:p>
          <a:p>
            <a:pPr marL="0" indent="0">
              <a:buNone/>
            </a:pPr>
            <a:r>
              <a:rPr lang="en-IN" dirty="0"/>
              <a:t>				Weekly interaction</a:t>
            </a:r>
          </a:p>
          <a:p>
            <a:pPr marL="0" indent="0">
              <a:buNone/>
            </a:pPr>
            <a:r>
              <a:rPr lang="en-IN" dirty="0"/>
              <a:t>				Mentorship throughout period of study (e.g., 4 years for BTech)</a:t>
            </a:r>
          </a:p>
          <a:p>
            <a:pPr marL="0" indent="0">
              <a:buNone/>
            </a:pPr>
            <a:endParaRPr lang="en-IN" dirty="0"/>
          </a:p>
          <a:p>
            <a:pPr marL="0" indent="0">
              <a:buNone/>
            </a:pPr>
            <a:r>
              <a:rPr lang="en-IN" b="1" dirty="0"/>
              <a:t>Student Buddy Program</a:t>
            </a:r>
            <a:r>
              <a:rPr lang="en-IN" dirty="0"/>
              <a:t>	One senior student (elder sibling) </a:t>
            </a:r>
          </a:p>
          <a:p>
            <a:pPr marL="0" indent="0">
              <a:buNone/>
            </a:pPr>
            <a:r>
              <a:rPr lang="en-IN" dirty="0"/>
              <a:t>					 for every 5 newly joined students</a:t>
            </a:r>
          </a:p>
          <a:p>
            <a:pPr marL="0" indent="0">
              <a:buNone/>
            </a:pPr>
            <a:r>
              <a:rPr lang="en-IN" dirty="0"/>
              <a:t>				Weekly interaction </a:t>
            </a:r>
          </a:p>
          <a:p>
            <a:pPr marL="0" indent="0">
              <a:buNone/>
            </a:pPr>
            <a:endParaRPr lang="en-IN" dirty="0"/>
          </a:p>
        </p:txBody>
      </p:sp>
      <p:sp>
        <p:nvSpPr>
          <p:cNvPr id="5" name="TextBox 4">
            <a:extLst>
              <a:ext uri="{FF2B5EF4-FFF2-40B4-BE49-F238E27FC236}">
                <a16:creationId xmlns:a16="http://schemas.microsoft.com/office/drawing/2014/main" id="{E6B83B2E-C3A9-4750-A285-DE6C68A1FF6F}"/>
              </a:ext>
            </a:extLst>
          </p:cNvPr>
          <p:cNvSpPr txBox="1"/>
          <p:nvPr/>
        </p:nvSpPr>
        <p:spPr>
          <a:xfrm>
            <a:off x="0" y="5722203"/>
            <a:ext cx="12192000" cy="830997"/>
          </a:xfrm>
          <a:prstGeom prst="rect">
            <a:avLst/>
          </a:prstGeom>
          <a:solidFill>
            <a:srgbClr val="FFC000"/>
          </a:solidFill>
        </p:spPr>
        <p:txBody>
          <a:bodyPr wrap="square">
            <a:spAutoFit/>
          </a:bodyPr>
          <a:lstStyle/>
          <a:p>
            <a:pPr marL="0" indent="0" algn="ctr">
              <a:buNone/>
            </a:pPr>
            <a:r>
              <a:rPr lang="en-US" sz="1600" dirty="0"/>
              <a:t>UHV-I is intended to provide a glimpse of universal human values, </a:t>
            </a:r>
          </a:p>
          <a:p>
            <a:pPr marL="0" indent="0" algn="ctr">
              <a:buNone/>
            </a:pPr>
            <a:r>
              <a:rPr lang="en-US" sz="1600" dirty="0"/>
              <a:t>and help the student explore that going by human values leads to fulfilment of right aspirations and the resolution of concerns, ultimately living with fulfilment (in all aspects of life)</a:t>
            </a:r>
          </a:p>
        </p:txBody>
      </p:sp>
    </p:spTree>
    <p:extLst>
      <p:ext uri="{BB962C8B-B14F-4D97-AF65-F5344CB8AC3E}">
        <p14:creationId xmlns:p14="http://schemas.microsoft.com/office/powerpoint/2010/main" val="3912030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67C2-5D92-8476-4031-F0CEFFD78D0E}"/>
              </a:ext>
            </a:extLst>
          </p:cNvPr>
          <p:cNvSpPr>
            <a:spLocks noGrp="1"/>
          </p:cNvSpPr>
          <p:nvPr>
            <p:ph type="title"/>
          </p:nvPr>
        </p:nvSpPr>
        <p:spPr/>
        <p:txBody>
          <a:bodyPr/>
          <a:lstStyle/>
          <a:p>
            <a:r>
              <a:rPr lang="en-US" dirty="0"/>
              <a:t>Model Schedule for UHV-I FDP (to prepare faculty to teach UHV-I, Pre-req: UHV-Intro FDP)</a:t>
            </a:r>
            <a:endParaRPr lang="en-IN" dirty="0"/>
          </a:p>
        </p:txBody>
      </p:sp>
      <p:graphicFrame>
        <p:nvGraphicFramePr>
          <p:cNvPr id="4" name="Table 3">
            <a:extLst>
              <a:ext uri="{FF2B5EF4-FFF2-40B4-BE49-F238E27FC236}">
                <a16:creationId xmlns:a16="http://schemas.microsoft.com/office/drawing/2014/main" id="{676FAFF4-1045-6712-48E1-8BF3114E6A1B}"/>
              </a:ext>
            </a:extLst>
          </p:cNvPr>
          <p:cNvGraphicFramePr>
            <a:graphicFrameLocks noGrp="1"/>
          </p:cNvGraphicFramePr>
          <p:nvPr>
            <p:extLst>
              <p:ext uri="{D42A27DB-BD31-4B8C-83A1-F6EECF244321}">
                <p14:modId xmlns:p14="http://schemas.microsoft.com/office/powerpoint/2010/main" val="4024464809"/>
              </p:ext>
            </p:extLst>
          </p:nvPr>
        </p:nvGraphicFramePr>
        <p:xfrm>
          <a:off x="0" y="537328"/>
          <a:ext cx="12192000" cy="6015872"/>
        </p:xfrm>
        <a:graphic>
          <a:graphicData uri="http://schemas.openxmlformats.org/drawingml/2006/table">
            <a:tbl>
              <a:tblPr firstRow="1" bandRow="1">
                <a:tableStyleId>{FABFCF23-3B69-468F-B69F-88F6DE6A72F2}</a:tableStyleId>
              </a:tblPr>
              <a:tblGrid>
                <a:gridCol w="2032000">
                  <a:extLst>
                    <a:ext uri="{9D8B030D-6E8A-4147-A177-3AD203B41FA5}">
                      <a16:colId xmlns:a16="http://schemas.microsoft.com/office/drawing/2014/main" val="3719290520"/>
                    </a:ext>
                  </a:extLst>
                </a:gridCol>
                <a:gridCol w="2032000">
                  <a:extLst>
                    <a:ext uri="{9D8B030D-6E8A-4147-A177-3AD203B41FA5}">
                      <a16:colId xmlns:a16="http://schemas.microsoft.com/office/drawing/2014/main" val="1273093811"/>
                    </a:ext>
                  </a:extLst>
                </a:gridCol>
                <a:gridCol w="2032000">
                  <a:extLst>
                    <a:ext uri="{9D8B030D-6E8A-4147-A177-3AD203B41FA5}">
                      <a16:colId xmlns:a16="http://schemas.microsoft.com/office/drawing/2014/main" val="2508047809"/>
                    </a:ext>
                  </a:extLst>
                </a:gridCol>
                <a:gridCol w="2032000">
                  <a:extLst>
                    <a:ext uri="{9D8B030D-6E8A-4147-A177-3AD203B41FA5}">
                      <a16:colId xmlns:a16="http://schemas.microsoft.com/office/drawing/2014/main" val="344754551"/>
                    </a:ext>
                  </a:extLst>
                </a:gridCol>
                <a:gridCol w="2032000">
                  <a:extLst>
                    <a:ext uri="{9D8B030D-6E8A-4147-A177-3AD203B41FA5}">
                      <a16:colId xmlns:a16="http://schemas.microsoft.com/office/drawing/2014/main" val="1900435286"/>
                    </a:ext>
                  </a:extLst>
                </a:gridCol>
                <a:gridCol w="2032000">
                  <a:extLst>
                    <a:ext uri="{9D8B030D-6E8A-4147-A177-3AD203B41FA5}">
                      <a16:colId xmlns:a16="http://schemas.microsoft.com/office/drawing/2014/main" val="2003548966"/>
                    </a:ext>
                  </a:extLst>
                </a:gridCol>
              </a:tblGrid>
              <a:tr h="627175">
                <a:tc>
                  <a:txBody>
                    <a:bodyPr/>
                    <a:lstStyle/>
                    <a:p>
                      <a:pPr algn="ctr"/>
                      <a:r>
                        <a:rPr lang="en-US" dirty="0">
                          <a:solidFill>
                            <a:schemeClr val="tx1"/>
                          </a:solidFill>
                          <a:latin typeface="Arial" panose="020B0604020202020204" pitchFamily="34" charset="0"/>
                          <a:cs typeface="Arial" panose="020B0604020202020204" pitchFamily="34" charset="0"/>
                        </a:rPr>
                        <a:t>Pre Session</a:t>
                      </a:r>
                    </a:p>
                    <a:p>
                      <a:pPr algn="ctr"/>
                      <a:r>
                        <a:rPr lang="en-US" dirty="0">
                          <a:solidFill>
                            <a:schemeClr val="tx1"/>
                          </a:solidFill>
                          <a:latin typeface="Arial" panose="020B0604020202020204" pitchFamily="34" charset="0"/>
                          <a:cs typeface="Arial" panose="020B0604020202020204" pitchFamily="34" charset="0"/>
                        </a:rPr>
                        <a:t>8.30-9.00</a:t>
                      </a:r>
                      <a:endParaRPr lang="en-IN"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dirty="0">
                          <a:solidFill>
                            <a:schemeClr val="tx1"/>
                          </a:solidFill>
                          <a:latin typeface="Arial" panose="020B0604020202020204" pitchFamily="34" charset="0"/>
                          <a:cs typeface="Arial" panose="020B0604020202020204" pitchFamily="34" charset="0"/>
                        </a:rPr>
                        <a:t>Session 1</a:t>
                      </a:r>
                    </a:p>
                    <a:p>
                      <a:pPr algn="ctr"/>
                      <a:r>
                        <a:rPr lang="en-US" dirty="0">
                          <a:solidFill>
                            <a:schemeClr val="tx1"/>
                          </a:solidFill>
                          <a:latin typeface="Arial" panose="020B0604020202020204" pitchFamily="34" charset="0"/>
                          <a:cs typeface="Arial" panose="020B0604020202020204" pitchFamily="34" charset="0"/>
                        </a:rPr>
                        <a:t>9.00-10.30</a:t>
                      </a:r>
                      <a:endParaRPr lang="en-IN"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Session 2</a:t>
                      </a:r>
                    </a:p>
                    <a:p>
                      <a:pPr algn="ctr"/>
                      <a:r>
                        <a:rPr lang="en-US" dirty="0">
                          <a:solidFill>
                            <a:schemeClr val="tx1"/>
                          </a:solidFill>
                          <a:latin typeface="Arial" panose="020B0604020202020204" pitchFamily="34" charset="0"/>
                          <a:cs typeface="Arial" panose="020B0604020202020204" pitchFamily="34" charset="0"/>
                        </a:rPr>
                        <a:t>11.00-12.30</a:t>
                      </a:r>
                      <a:endParaRPr lang="en-IN"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Session 3</a:t>
                      </a:r>
                    </a:p>
                    <a:p>
                      <a:pPr algn="ctr"/>
                      <a:r>
                        <a:rPr lang="en-US" dirty="0">
                          <a:solidFill>
                            <a:schemeClr val="tx1"/>
                          </a:solidFill>
                          <a:latin typeface="Arial" panose="020B0604020202020204" pitchFamily="34" charset="0"/>
                          <a:cs typeface="Arial" panose="020B0604020202020204" pitchFamily="34" charset="0"/>
                        </a:rPr>
                        <a:t>13.30-15.00</a:t>
                      </a:r>
                      <a:endParaRPr lang="en-IN"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Session 4</a:t>
                      </a:r>
                    </a:p>
                    <a:p>
                      <a:pPr algn="ctr"/>
                      <a:r>
                        <a:rPr lang="en-US" dirty="0">
                          <a:solidFill>
                            <a:schemeClr val="tx1"/>
                          </a:solidFill>
                          <a:latin typeface="Arial" panose="020B0604020202020204" pitchFamily="34" charset="0"/>
                          <a:cs typeface="Arial" panose="020B0604020202020204" pitchFamily="34" charset="0"/>
                        </a:rPr>
                        <a:t>15.15-16.45</a:t>
                      </a:r>
                      <a:endParaRPr lang="en-IN"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Session 5</a:t>
                      </a:r>
                    </a:p>
                    <a:p>
                      <a:pPr algn="ctr"/>
                      <a:r>
                        <a:rPr lang="en-US" dirty="0">
                          <a:solidFill>
                            <a:schemeClr val="tx1"/>
                          </a:solidFill>
                          <a:latin typeface="Arial" panose="020B0604020202020204" pitchFamily="34" charset="0"/>
                          <a:cs typeface="Arial" panose="020B0604020202020204" pitchFamily="34" charset="0"/>
                        </a:rPr>
                        <a:t>16.50-18.00</a:t>
                      </a:r>
                      <a:endParaRPr lang="en-IN"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0850016"/>
                  </a:ext>
                </a:extLst>
              </a:tr>
              <a:tr h="1798851">
                <a:tc>
                  <a:txBody>
                    <a:bodyPr/>
                    <a:lstStyle/>
                    <a:p>
                      <a:pPr algn="ctr"/>
                      <a:r>
                        <a:rPr lang="en-US" dirty="0">
                          <a:solidFill>
                            <a:schemeClr val="tx1"/>
                          </a:solidFill>
                        </a:rPr>
                        <a:t>Inauguration</a:t>
                      </a:r>
                      <a:endParaRPr lang="en-IN"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800" b="1" kern="1200" dirty="0">
                          <a:solidFill>
                            <a:schemeClr val="tx1"/>
                          </a:solidFill>
                          <a:latin typeface="+mn-lt"/>
                          <a:ea typeface="+mn-ea"/>
                          <a:cs typeface="+mn-cs"/>
                        </a:rPr>
                        <a:t>Ind 0: </a:t>
                      </a:r>
                      <a:r>
                        <a:rPr lang="en-US" sz="1800" kern="1200" dirty="0">
                          <a:solidFill>
                            <a:schemeClr val="tx1"/>
                          </a:solidFill>
                          <a:latin typeface="+mn-lt"/>
                          <a:ea typeface="+mn-ea"/>
                          <a:cs typeface="+mn-cs"/>
                        </a:rPr>
                        <a:t>UHV-I Overview</a:t>
                      </a:r>
                    </a:p>
                    <a:p>
                      <a:pPr algn="ctr"/>
                      <a:r>
                        <a:rPr lang="en-US" sz="1800" b="1" kern="1200" dirty="0">
                          <a:solidFill>
                            <a:schemeClr val="tx1"/>
                          </a:solidFill>
                          <a:latin typeface="+mn-lt"/>
                          <a:ea typeface="+mn-ea"/>
                          <a:cs typeface="+mn-cs"/>
                        </a:rPr>
                        <a:t>Ind 1: </a:t>
                      </a:r>
                      <a:r>
                        <a:rPr lang="en-US" sz="1800" kern="1200" dirty="0">
                          <a:solidFill>
                            <a:schemeClr val="tx1"/>
                          </a:solidFill>
                          <a:latin typeface="+mn-lt"/>
                          <a:ea typeface="+mn-ea"/>
                          <a:cs typeface="+mn-cs"/>
                        </a:rPr>
                        <a:t>Introductions</a:t>
                      </a:r>
                    </a:p>
                    <a:p>
                      <a:pPr algn="ctr"/>
                      <a:r>
                        <a:rPr lang="en-US" sz="1800" b="1" kern="1200" dirty="0">
                          <a:solidFill>
                            <a:schemeClr val="tx1"/>
                          </a:solidFill>
                          <a:latin typeface="+mn-lt"/>
                          <a:ea typeface="+mn-ea"/>
                          <a:cs typeface="+mn-cs"/>
                        </a:rPr>
                        <a:t>Ind 2: </a:t>
                      </a:r>
                      <a:r>
                        <a:rPr lang="en-US" sz="1800" kern="1200" dirty="0">
                          <a:solidFill>
                            <a:schemeClr val="tx1"/>
                          </a:solidFill>
                          <a:latin typeface="+mn-lt"/>
                          <a:ea typeface="+mn-ea"/>
                          <a:cs typeface="+mn-cs"/>
                        </a:rPr>
                        <a:t>Exploring Aspirations and Concerns</a:t>
                      </a:r>
                      <a:endParaRPr lang="en-IN" sz="1800" kern="1200" dirty="0">
                        <a:solidFill>
                          <a:schemeClr val="tx1"/>
                        </a:solidFill>
                        <a:latin typeface="+mn-lt"/>
                        <a:ea typeface="+mn-ea"/>
                        <a:cs typeface="+mn-cs"/>
                      </a:endParaRP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Ind 3: </a:t>
                      </a:r>
                      <a:r>
                        <a:rPr lang="en-IN" sz="1800" kern="1200" dirty="0">
                          <a:solidFill>
                            <a:schemeClr val="tx1"/>
                          </a:solidFill>
                          <a:latin typeface="+mn-lt"/>
                          <a:ea typeface="+mn-ea"/>
                          <a:cs typeface="+mn-cs"/>
                        </a:rPr>
                        <a:t>Basic human aspiration and its fulfilment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Ind 4: </a:t>
                      </a:r>
                      <a:r>
                        <a:rPr lang="en-US" sz="1800" kern="1200" dirty="0">
                          <a:solidFill>
                            <a:schemeClr val="tx1"/>
                          </a:solidFill>
                          <a:latin typeface="+mn-lt"/>
                          <a:ea typeface="+mn-ea"/>
                          <a:cs typeface="+mn-cs"/>
                        </a:rPr>
                        <a:t>Program for fulfilment of basic human aspiration</a:t>
                      </a:r>
                      <a:endParaRPr lang="en-IN" sz="1800" kern="1200" dirty="0">
                        <a:solidFill>
                          <a:schemeClr val="tx1"/>
                        </a:solidFill>
                        <a:latin typeface="+mn-lt"/>
                        <a:ea typeface="+mn-ea"/>
                        <a:cs typeface="+mn-cs"/>
                      </a:endParaRP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Ind 5: </a:t>
                      </a:r>
                      <a:r>
                        <a:rPr lang="en-US" sz="1800" kern="1200" dirty="0">
                          <a:solidFill>
                            <a:schemeClr val="tx1"/>
                          </a:solidFill>
                          <a:latin typeface="+mn-lt"/>
                          <a:ea typeface="+mn-ea"/>
                          <a:cs typeface="+mn-cs"/>
                        </a:rPr>
                        <a:t>Fulfilment of aspirations at individual level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Ind 6: </a:t>
                      </a:r>
                      <a:r>
                        <a:rPr lang="en-US" sz="1800" kern="1200" dirty="0">
                          <a:solidFill>
                            <a:schemeClr val="tx1"/>
                          </a:solidFill>
                          <a:latin typeface="+mn-lt"/>
                          <a:ea typeface="+mn-ea"/>
                          <a:cs typeface="+mn-cs"/>
                        </a:rPr>
                        <a:t>Resolution of concerns at individual level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mn-lt"/>
                        <a:ea typeface="+mn-ea"/>
                        <a:cs typeface="+mn-cs"/>
                      </a:endParaRP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Ind 7: </a:t>
                      </a:r>
                      <a:r>
                        <a:rPr lang="en-US" sz="1800" kern="1200" dirty="0">
                          <a:solidFill>
                            <a:schemeClr val="tx1"/>
                          </a:solidFill>
                          <a:latin typeface="+mn-lt"/>
                          <a:ea typeface="+mn-ea"/>
                          <a:cs typeface="+mn-cs"/>
                        </a:rPr>
                        <a:t>Ensuring Health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How to Share Values (from Mentor Manual)</a:t>
                      </a:r>
                    </a:p>
                  </a:txBody>
                  <a:tcPr>
                    <a:solidFill>
                      <a:schemeClr val="accent5">
                        <a:lumMod val="20000"/>
                        <a:lumOff val="80000"/>
                      </a:schemeClr>
                    </a:solidFill>
                  </a:tcPr>
                </a:tc>
                <a:tc>
                  <a:txBody>
                    <a:bodyPr/>
                    <a:lstStyle/>
                    <a:p>
                      <a:pPr algn="ctr"/>
                      <a:r>
                        <a:rPr lang="en-US" dirty="0">
                          <a:solidFill>
                            <a:schemeClr val="tx1"/>
                          </a:solidFill>
                        </a:rPr>
                        <a:t>Demo Presentations</a:t>
                      </a:r>
                      <a:endParaRPr lang="en-IN"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4218822895"/>
                  </a:ext>
                </a:extLst>
              </a:tr>
              <a:tr h="1798851">
                <a:tc>
                  <a:txBody>
                    <a:bodyPr/>
                    <a:lstStyle/>
                    <a:p>
                      <a:pPr algn="ctr"/>
                      <a:r>
                        <a:rPr lang="en-US" dirty="0">
                          <a:solidFill>
                            <a:schemeClr val="tx1"/>
                          </a:solidFill>
                        </a:rPr>
                        <a:t>Sharing, Q&amp;A</a:t>
                      </a: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b="1" dirty="0">
                          <a:solidFill>
                            <a:schemeClr val="tx1"/>
                          </a:solidFill>
                        </a:rPr>
                        <a:t>Ind 8: </a:t>
                      </a:r>
                      <a:r>
                        <a:rPr lang="en-US" dirty="0">
                          <a:solidFill>
                            <a:schemeClr val="tx1"/>
                          </a:solidFill>
                        </a:rPr>
                        <a:t>Fulfilment in Relationship – Trust </a:t>
                      </a:r>
                    </a:p>
                    <a:p>
                      <a:pPr algn="ctr"/>
                      <a:r>
                        <a:rPr lang="en-US" dirty="0">
                          <a:solidFill>
                            <a:schemeClr val="tx1"/>
                          </a:solidFill>
                        </a:rPr>
                        <a:t>Shifting from Reaction to Response</a:t>
                      </a:r>
                      <a:endParaRPr lang="en-US"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b="1" dirty="0">
                          <a:solidFill>
                            <a:schemeClr val="tx1"/>
                          </a:solidFill>
                        </a:rPr>
                        <a:t>Ind 9: </a:t>
                      </a:r>
                      <a:r>
                        <a:rPr lang="en-US" dirty="0">
                          <a:solidFill>
                            <a:schemeClr val="tx1"/>
                          </a:solidFill>
                        </a:rPr>
                        <a:t>Fulfilment in Relationship – Respect</a:t>
                      </a:r>
                    </a:p>
                    <a:p>
                      <a:pPr algn="ctr"/>
                      <a:r>
                        <a:rPr lang="en-IN" b="1" dirty="0">
                          <a:solidFill>
                            <a:schemeClr val="tx1"/>
                          </a:solidFill>
                        </a:rPr>
                        <a:t>Ind 10: </a:t>
                      </a:r>
                      <a:r>
                        <a:rPr lang="en-IN" dirty="0">
                          <a:solidFill>
                            <a:schemeClr val="tx1"/>
                          </a:solidFill>
                        </a:rPr>
                        <a:t>Shifting from Competition to Excellence</a:t>
                      </a: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dirty="0">
                          <a:solidFill>
                            <a:schemeClr val="tx1"/>
                          </a:solidFill>
                        </a:rPr>
                        <a:t>Demo Presentations</a:t>
                      </a: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b="1" dirty="0">
                          <a:solidFill>
                            <a:schemeClr val="tx1"/>
                          </a:solidFill>
                        </a:rPr>
                        <a:t>Ind 11: </a:t>
                      </a:r>
                      <a:r>
                        <a:rPr lang="en-US" dirty="0">
                          <a:solidFill>
                            <a:schemeClr val="tx1"/>
                          </a:solidFill>
                        </a:rPr>
                        <a:t>Fulfilment in Relationship – Gratitude… Love</a:t>
                      </a: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Demo Presentations</a:t>
                      </a:r>
                      <a:endParaRPr lang="en-IN" dirty="0">
                        <a:solidFill>
                          <a:schemeClr val="tx1"/>
                        </a:solidFill>
                      </a:endParaRPr>
                    </a:p>
                    <a:p>
                      <a:pPr algn="ct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800327429"/>
                  </a:ext>
                </a:extLst>
              </a:tr>
              <a:tr h="1565261">
                <a:tc>
                  <a:txBody>
                    <a:bodyPr/>
                    <a:lstStyle/>
                    <a:p>
                      <a:pPr algn="ctr"/>
                      <a:r>
                        <a:rPr lang="en-US" dirty="0">
                          <a:solidFill>
                            <a:schemeClr val="tx1"/>
                          </a:solidFill>
                        </a:rPr>
                        <a:t>Sharing, Q&amp;A</a:t>
                      </a:r>
                      <a:endParaRPr lang="en-IN"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b="1" dirty="0">
                          <a:solidFill>
                            <a:schemeClr val="tx1"/>
                          </a:solidFill>
                        </a:rPr>
                        <a:t>Ind 12: </a:t>
                      </a:r>
                      <a:r>
                        <a:rPr lang="en-US" dirty="0">
                          <a:solidFill>
                            <a:schemeClr val="tx1"/>
                          </a:solidFill>
                        </a:rPr>
                        <a:t>Understanding Role in Society</a:t>
                      </a:r>
                      <a:endParaRPr lang="en-IN"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b="1" dirty="0">
                          <a:solidFill>
                            <a:schemeClr val="tx1"/>
                          </a:solidFill>
                        </a:rPr>
                        <a:t>Ind 13: </a:t>
                      </a:r>
                      <a:r>
                        <a:rPr lang="en-US" dirty="0">
                          <a:solidFill>
                            <a:schemeClr val="tx1"/>
                          </a:solidFill>
                        </a:rPr>
                        <a:t>Role in the Natural Environment</a:t>
                      </a:r>
                    </a:p>
                    <a:p>
                      <a:pPr algn="ctr"/>
                      <a:r>
                        <a:rPr lang="en-US" b="1" dirty="0">
                          <a:solidFill>
                            <a:schemeClr val="tx1"/>
                          </a:solidFill>
                        </a:rPr>
                        <a:t>Ind 14: </a:t>
                      </a:r>
                      <a:r>
                        <a:rPr lang="en-US" dirty="0">
                          <a:solidFill>
                            <a:schemeClr val="tx1"/>
                          </a:solidFill>
                        </a:rPr>
                        <a:t>Sum-up &amp; Future Program</a:t>
                      </a:r>
                      <a:endParaRPr lang="en-IN"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dirty="0">
                          <a:solidFill>
                            <a:schemeClr val="tx1"/>
                          </a:solidFill>
                        </a:rPr>
                        <a:t>Demo Presentations</a:t>
                      </a:r>
                      <a:endParaRPr lang="en-US"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Ind 15: </a:t>
                      </a:r>
                      <a:r>
                        <a:rPr lang="en-US" dirty="0">
                          <a:solidFill>
                            <a:schemeClr val="tx1"/>
                          </a:solidFill>
                        </a:rPr>
                        <a:t>Self-evaluation</a:t>
                      </a:r>
                      <a:endParaRPr lang="en-IN"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dirty="0">
                          <a:solidFill>
                            <a:schemeClr val="tx1"/>
                          </a:solidFill>
                        </a:rPr>
                        <a:t>Valedictory Function</a:t>
                      </a:r>
                      <a:endParaRPr lang="en-IN"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3118123809"/>
                  </a:ext>
                </a:extLst>
              </a:tr>
            </a:tbl>
          </a:graphicData>
        </a:graphic>
      </p:graphicFrame>
    </p:spTree>
    <p:extLst>
      <p:ext uri="{BB962C8B-B14F-4D97-AF65-F5344CB8AC3E}">
        <p14:creationId xmlns:p14="http://schemas.microsoft.com/office/powerpoint/2010/main" val="1785072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0098-E09B-43AD-9C5E-9DAE7A1F0F46}"/>
              </a:ext>
            </a:extLst>
          </p:cNvPr>
          <p:cNvSpPr>
            <a:spLocks noGrp="1"/>
          </p:cNvSpPr>
          <p:nvPr>
            <p:ph type="ctrTitle"/>
          </p:nvPr>
        </p:nvSpPr>
        <p:spPr/>
        <p:txBody>
          <a:bodyPr/>
          <a:lstStyle/>
          <a:p>
            <a:r>
              <a:rPr lang="en-GB" altLang="en-US" sz="4000" dirty="0">
                <a:latin typeface="Arial" panose="020B0604020202020204" pitchFamily="34" charset="0"/>
                <a:cs typeface="Arial" panose="020B0604020202020204" pitchFamily="34" charset="0"/>
              </a:rPr>
              <a:t>How to Conduct UHV-I</a:t>
            </a:r>
            <a:endParaRPr lang="en-IN" dirty="0"/>
          </a:p>
        </p:txBody>
      </p:sp>
      <p:sp>
        <p:nvSpPr>
          <p:cNvPr id="3" name="Subtitle 2">
            <a:extLst>
              <a:ext uri="{FF2B5EF4-FFF2-40B4-BE49-F238E27FC236}">
                <a16:creationId xmlns:a16="http://schemas.microsoft.com/office/drawing/2014/main" id="{5699CA6C-8B83-48D3-80C9-F106933838C1}"/>
              </a:ext>
            </a:extLst>
          </p:cNvPr>
          <p:cNvSpPr>
            <a:spLocks noGrp="1"/>
          </p:cNvSpPr>
          <p:nvPr>
            <p:ph type="subTitle" idx="1"/>
          </p:nvPr>
        </p:nvSpPr>
        <p:spPr>
          <a:xfrm>
            <a:off x="609600" y="3900488"/>
            <a:ext cx="11049000" cy="701731"/>
          </a:xfrm>
        </p:spPr>
        <p:txBody>
          <a:bodyPr/>
          <a:lstStyle/>
          <a:p>
            <a:r>
              <a:rPr lang="en-IN" dirty="0"/>
              <a:t>An Overview</a:t>
            </a:r>
          </a:p>
          <a:p>
            <a:r>
              <a:rPr lang="en-IN" dirty="0"/>
              <a:t>15 sessions of 1 to 1.5 hours each</a:t>
            </a:r>
          </a:p>
        </p:txBody>
      </p:sp>
    </p:spTree>
    <p:extLst>
      <p:ext uri="{BB962C8B-B14F-4D97-AF65-F5344CB8AC3E}">
        <p14:creationId xmlns:p14="http://schemas.microsoft.com/office/powerpoint/2010/main" val="104774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37619AF-098E-4DAC-B64C-9D671F94469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Note to Faculty</a:t>
            </a:r>
          </a:p>
        </p:txBody>
      </p:sp>
      <p:sp>
        <p:nvSpPr>
          <p:cNvPr id="3" name="Text Placeholder 2">
            <a:extLst>
              <a:ext uri="{FF2B5EF4-FFF2-40B4-BE49-F238E27FC236}">
                <a16:creationId xmlns:a16="http://schemas.microsoft.com/office/drawing/2014/main" id="{712ED596-1F09-43B2-8E92-855436F1AC8C}"/>
              </a:ext>
            </a:extLst>
          </p:cNvPr>
          <p:cNvSpPr>
            <a:spLocks noGrp="1"/>
          </p:cNvSpPr>
          <p:nvPr>
            <p:ph type="body" sz="quarter" idx="13"/>
          </p:nvPr>
        </p:nvSpPr>
        <p:spPr/>
        <p:txBody>
          <a:bodyPr>
            <a:normAutofit fontScale="92500"/>
          </a:bodyPr>
          <a:lstStyle/>
          <a:p>
            <a:pPr marL="0" indent="0">
              <a:buFont typeface="Symbol" pitchFamily="18" charset="2"/>
              <a:buNone/>
              <a:defRPr/>
            </a:pPr>
            <a:r>
              <a:rPr lang="en-IN"/>
              <a:t>In the SIP, the main points we want to highlight are:</a:t>
            </a:r>
          </a:p>
          <a:p>
            <a:pPr marL="457200" indent="-457200">
              <a:buFont typeface="+mj-lt"/>
              <a:buAutoNum type="arabicPeriod"/>
              <a:defRPr/>
            </a:pPr>
            <a:r>
              <a:rPr lang="en-IN"/>
              <a:t>Every student has the possibility to reach to their full potential as a human being</a:t>
            </a:r>
          </a:p>
          <a:p>
            <a:pPr marL="457200" indent="-457200">
              <a:buFont typeface="+mj-lt"/>
              <a:buAutoNum type="arabicPeriod"/>
              <a:defRPr/>
            </a:pPr>
            <a:endParaRPr lang="en-IN"/>
          </a:p>
          <a:p>
            <a:pPr marL="457200" indent="-457200">
              <a:buFont typeface="+mj-lt"/>
              <a:buAutoNum type="arabicPeriod"/>
              <a:defRPr/>
            </a:pPr>
            <a:r>
              <a:rPr lang="en-IN"/>
              <a:t>For this, we have to understand</a:t>
            </a:r>
          </a:p>
          <a:p>
            <a:pPr lvl="2">
              <a:defRPr/>
            </a:pPr>
            <a:r>
              <a:rPr lang="en-IN"/>
              <a:t>Ourselves (our aspirations, concerns…), other people, other things around with which we interact…</a:t>
            </a:r>
          </a:p>
          <a:p>
            <a:pPr lvl="2">
              <a:defRPr/>
            </a:pPr>
            <a:r>
              <a:rPr lang="en-IN"/>
              <a:t>Our relationships – with oneself, with other people, other things around us…</a:t>
            </a:r>
          </a:p>
          <a:p>
            <a:pPr marL="457200" indent="-457200">
              <a:buFont typeface="+mj-lt"/>
              <a:buAutoNum type="arabicPeriod"/>
              <a:defRPr/>
            </a:pPr>
            <a:endParaRPr lang="en-IN"/>
          </a:p>
          <a:p>
            <a:pPr marL="457200" indent="-457200">
              <a:buFont typeface="+mj-lt"/>
              <a:buAutoNum type="arabicPeriod"/>
              <a:defRPr/>
            </a:pPr>
            <a:r>
              <a:rPr lang="en-IN"/>
              <a:t>It is possible to understand – because </a:t>
            </a:r>
          </a:p>
          <a:p>
            <a:pPr lvl="2">
              <a:defRPr/>
            </a:pPr>
            <a:r>
              <a:rPr lang="en-IN"/>
              <a:t>The need to understand is innate in every human being and</a:t>
            </a:r>
          </a:p>
          <a:p>
            <a:pPr lvl="2">
              <a:defRPr/>
            </a:pPr>
            <a:r>
              <a:rPr lang="en-IN"/>
              <a:t>The potential to understand is intrinsic to human being</a:t>
            </a:r>
          </a:p>
          <a:p>
            <a:pPr lvl="2">
              <a:defRPr/>
            </a:pPr>
            <a:r>
              <a:rPr lang="en-IN"/>
              <a:t>The essential things to understand are definite</a:t>
            </a:r>
          </a:p>
          <a:p>
            <a:pPr marL="457200" indent="-457200">
              <a:buFont typeface="+mj-lt"/>
              <a:buAutoNum type="arabicPeriod"/>
              <a:defRPr/>
            </a:pPr>
            <a:endParaRPr lang="en-IN"/>
          </a:p>
          <a:p>
            <a:pPr marL="457200" indent="-457200">
              <a:buFont typeface="+mj-lt"/>
              <a:buAutoNum type="arabicPeriod"/>
              <a:defRPr/>
            </a:pPr>
            <a:r>
              <a:rPr lang="en-IN"/>
              <a:t>We will use a process of self-exploration for this… we simply have to pay attention, and explore into the proposals… Let the time in this institution be a time of intense and joyous exploration!</a:t>
            </a:r>
          </a:p>
          <a:p>
            <a:pPr marL="0" indent="0">
              <a:buFont typeface="Symbol" pitchFamily="18" charset="2"/>
              <a:buNone/>
              <a:defRPr/>
            </a:pPr>
            <a:endParaRPr lang="en-IN"/>
          </a:p>
          <a:p>
            <a:pPr marL="0" indent="0">
              <a:buFont typeface="Symbol" pitchFamily="18" charset="2"/>
              <a:buNone/>
              <a:defRPr/>
            </a:pPr>
            <a:r>
              <a:rPr lang="en-IN" b="1"/>
              <a:t>UHV is an exploration into it, so that the student can discover their full human potential, develop a holistic plan for realising it and take some steps towards 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2D9C7053-AB75-489F-8FEF-89C55C815B0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Note to Faculty (cont.)</a:t>
            </a:r>
          </a:p>
        </p:txBody>
      </p:sp>
      <p:sp>
        <p:nvSpPr>
          <p:cNvPr id="4" name="Text Placeholder 3">
            <a:extLst>
              <a:ext uri="{FF2B5EF4-FFF2-40B4-BE49-F238E27FC236}">
                <a16:creationId xmlns:a16="http://schemas.microsoft.com/office/drawing/2014/main" id="{96A17D86-53A6-45FB-811C-DE1F86D1DFDE}"/>
              </a:ext>
            </a:extLst>
          </p:cNvPr>
          <p:cNvSpPr>
            <a:spLocks noGrp="1"/>
          </p:cNvSpPr>
          <p:nvPr>
            <p:ph type="body" sz="quarter" idx="13"/>
          </p:nvPr>
        </p:nvSpPr>
        <p:spPr/>
        <p:txBody>
          <a:bodyPr/>
          <a:lstStyle/>
          <a:p>
            <a:pPr marL="0" indent="0">
              <a:buFont typeface="Symbol" pitchFamily="18" charset="2"/>
              <a:buNone/>
              <a:defRPr/>
            </a:pPr>
            <a:r>
              <a:rPr lang="en-IN"/>
              <a:t>For this we will try to </a:t>
            </a:r>
          </a:p>
          <a:p>
            <a:pPr marL="457200" indent="-457200">
              <a:buFont typeface="+mj-lt"/>
              <a:buAutoNum type="arabicPeriod"/>
              <a:defRPr/>
            </a:pPr>
            <a:r>
              <a:rPr lang="en-IN"/>
              <a:t>Discover our aspirations and articulate our concerns</a:t>
            </a:r>
          </a:p>
          <a:p>
            <a:pPr marL="457200" indent="-457200">
              <a:buFont typeface="+mj-lt"/>
              <a:buAutoNum type="arabicPeriod"/>
              <a:defRPr/>
            </a:pPr>
            <a:endParaRPr lang="en-IN"/>
          </a:p>
          <a:p>
            <a:pPr marL="457200" indent="-457200">
              <a:buFont typeface="+mj-lt"/>
              <a:buAutoNum type="arabicPeriod"/>
              <a:defRPr/>
            </a:pPr>
            <a:r>
              <a:rPr lang="en-IN"/>
              <a:t>We can slowly realise that </a:t>
            </a:r>
          </a:p>
          <a:p>
            <a:pPr lvl="2">
              <a:defRPr/>
            </a:pPr>
            <a:r>
              <a:rPr lang="en-IN"/>
              <a:t>We all have the same basic aspirations</a:t>
            </a:r>
          </a:p>
          <a:p>
            <a:pPr lvl="2">
              <a:defRPr/>
            </a:pPr>
            <a:r>
              <a:rPr lang="en-IN"/>
              <a:t>We have to understand to fulfil our aspirations</a:t>
            </a:r>
          </a:p>
          <a:p>
            <a:pPr lvl="2">
              <a:defRPr/>
            </a:pPr>
            <a:r>
              <a:rPr lang="en-IN"/>
              <a:t>We all have some concerns, some problems, These can be different for different students</a:t>
            </a:r>
          </a:p>
          <a:p>
            <a:pPr lvl="2">
              <a:defRPr/>
            </a:pPr>
            <a:r>
              <a:rPr lang="en-IN"/>
              <a:t>To resolve any problem or concern also, we need to understand</a:t>
            </a:r>
          </a:p>
          <a:p>
            <a:pPr marL="457200" indent="-457200">
              <a:buFont typeface="+mj-lt"/>
              <a:buAutoNum type="arabicPeriod"/>
              <a:defRPr/>
            </a:pPr>
            <a:endParaRPr lang="en-IN"/>
          </a:p>
          <a:p>
            <a:pPr marL="457200" indent="-457200">
              <a:buFont typeface="+mj-lt"/>
              <a:buAutoNum type="arabicPeriod"/>
              <a:defRPr/>
            </a:pPr>
            <a:r>
              <a:rPr lang="en-IN"/>
              <a:t>The process to understand is simply to pay attention. We can easily do that. We can understand, realise our aspirations and resolve our concerns</a:t>
            </a:r>
          </a:p>
          <a:p>
            <a:pPr lvl="2">
              <a:defRPr/>
            </a:pPr>
            <a:r>
              <a:rPr lang="en-IN" err="1"/>
              <a:t>E,g</a:t>
            </a:r>
            <a:r>
              <a:rPr lang="en-IN"/>
              <a:t>, Find out if it is true that “whatever you have paid attention to has revealed itself to you”. E.g. maths seemed so difficult, but now you know it… because you paid attention to it</a:t>
            </a:r>
          </a:p>
          <a:p>
            <a:pPr marL="457200" indent="-457200">
              <a:buFont typeface="+mj-lt"/>
              <a:buAutoNum type="arabicPeriod"/>
              <a:defRPr/>
            </a:pPr>
            <a:endParaRPr lang="en-IN"/>
          </a:p>
          <a:p>
            <a:pPr marL="457200" indent="-457200">
              <a:buFont typeface="+mj-lt"/>
              <a:buAutoNum type="arabicPeriod"/>
              <a:defRPr/>
            </a:pPr>
            <a:r>
              <a:rPr lang="en-IN"/>
              <a:t>In this UHV module, we will go over this process at four levels</a:t>
            </a:r>
          </a:p>
          <a:p>
            <a:pPr lvl="2">
              <a:defRPr/>
            </a:pPr>
            <a:r>
              <a:rPr lang="en-IN"/>
              <a:t>Individual, family, society and nature</a:t>
            </a:r>
          </a:p>
          <a:p>
            <a:pPr marL="0" indent="0">
              <a:buFont typeface="Symbol" pitchFamily="18" charset="2"/>
              <a:buNone/>
              <a:defRPr/>
            </a:pPr>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264AB8B3-BCA6-47EE-846E-CF199826F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758"/>
          <a:stretch>
            <a:fillRect/>
          </a:stretch>
        </p:blipFill>
        <p:spPr bwMode="auto">
          <a:xfrm>
            <a:off x="1025525" y="-76200"/>
            <a:ext cx="9648825"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F82CEE1-382D-406D-BDD3-CBB5D0BA0C33}"/>
              </a:ext>
            </a:extLst>
          </p:cNvPr>
          <p:cNvSpPr txBox="1"/>
          <p:nvPr/>
        </p:nvSpPr>
        <p:spPr>
          <a:xfrm>
            <a:off x="1447800" y="76200"/>
            <a:ext cx="5638800" cy="1784350"/>
          </a:xfrm>
          <a:prstGeom prst="rect">
            <a:avLst/>
          </a:prstGeom>
          <a:noFill/>
        </p:spPr>
        <p:txBody>
          <a:bodyPr>
            <a:spAutoFit/>
          </a:bodyPr>
          <a:lstStyle/>
          <a:p>
            <a:pPr>
              <a:defRPr/>
            </a:pPr>
            <a:r>
              <a:rPr lang="en-IN" altLang="en-US" sz="2200" dirty="0"/>
              <a:t>Aspirations (what you want to achieve)</a:t>
            </a:r>
          </a:p>
          <a:p>
            <a:pPr marL="342900" indent="-342900">
              <a:buFontTx/>
              <a:buChar char="-"/>
              <a:defRPr/>
            </a:pPr>
            <a:r>
              <a:rPr lang="en-IN" sz="2200" dirty="0"/>
              <a:t>Regarding self, as an individual</a:t>
            </a:r>
          </a:p>
          <a:p>
            <a:pPr marL="342900" indent="-342900">
              <a:buFontTx/>
              <a:buChar char="-"/>
              <a:defRPr/>
            </a:pPr>
            <a:r>
              <a:rPr lang="en-IN" sz="2200" dirty="0"/>
              <a:t>About family, friends, other people</a:t>
            </a:r>
          </a:p>
          <a:p>
            <a:pPr marL="342900" indent="-342900">
              <a:buFontTx/>
              <a:buChar char="-"/>
              <a:defRPr/>
            </a:pPr>
            <a:r>
              <a:rPr lang="en-IN" sz="2200" dirty="0"/>
              <a:t>Related to society, societal systems</a:t>
            </a:r>
          </a:p>
          <a:p>
            <a:pPr marL="342900" indent="-342900">
              <a:buFontTx/>
              <a:buChar char="-"/>
              <a:defRPr/>
            </a:pPr>
            <a:r>
              <a:rPr lang="en-IN" sz="2200" dirty="0"/>
              <a:t>In the natural environment</a:t>
            </a:r>
          </a:p>
        </p:txBody>
      </p:sp>
      <p:sp>
        <p:nvSpPr>
          <p:cNvPr id="7" name="TextBox 6">
            <a:extLst>
              <a:ext uri="{FF2B5EF4-FFF2-40B4-BE49-F238E27FC236}">
                <a16:creationId xmlns:a16="http://schemas.microsoft.com/office/drawing/2014/main" id="{3DF1AA89-5190-4B0F-89A6-C312D0DC4B63}"/>
              </a:ext>
            </a:extLst>
          </p:cNvPr>
          <p:cNvSpPr txBox="1"/>
          <p:nvPr/>
        </p:nvSpPr>
        <p:spPr>
          <a:xfrm>
            <a:off x="1447800" y="2590800"/>
            <a:ext cx="4930775" cy="1169988"/>
          </a:xfrm>
          <a:prstGeom prst="rect">
            <a:avLst/>
          </a:prstGeom>
          <a:noFill/>
        </p:spPr>
        <p:txBody>
          <a:bodyPr>
            <a:spAutoFit/>
          </a:bodyPr>
          <a:lstStyle/>
          <a:p>
            <a:pPr>
              <a:defRPr/>
            </a:pPr>
            <a:r>
              <a:rPr lang="en-IN" altLang="en-US" sz="1400" dirty="0">
                <a:solidFill>
                  <a:srgbClr val="FF0000"/>
                </a:solidFill>
              </a:rPr>
              <a:t>Concerns (what you want to get rid of)</a:t>
            </a:r>
          </a:p>
          <a:p>
            <a:pPr marL="342900" indent="-342900">
              <a:buFontTx/>
              <a:buChar char="-"/>
              <a:defRPr/>
            </a:pPr>
            <a:r>
              <a:rPr lang="en-IN" sz="1400" dirty="0">
                <a:solidFill>
                  <a:srgbClr val="FF0000"/>
                </a:solidFill>
              </a:rPr>
              <a:t>Regarding self, as an individual</a:t>
            </a:r>
          </a:p>
          <a:p>
            <a:pPr marL="342900" indent="-342900">
              <a:buFontTx/>
              <a:buChar char="-"/>
              <a:defRPr/>
            </a:pPr>
            <a:r>
              <a:rPr lang="en-IN" sz="1400" dirty="0">
                <a:solidFill>
                  <a:srgbClr val="FF0000"/>
                </a:solidFill>
              </a:rPr>
              <a:t>About family, friends, other people</a:t>
            </a:r>
          </a:p>
          <a:p>
            <a:pPr marL="342900" indent="-342900">
              <a:buFontTx/>
              <a:buChar char="-"/>
              <a:defRPr/>
            </a:pPr>
            <a:r>
              <a:rPr lang="en-IN" sz="1400" dirty="0">
                <a:solidFill>
                  <a:srgbClr val="FF0000"/>
                </a:solidFill>
              </a:rPr>
              <a:t>Related to society, societal systems</a:t>
            </a:r>
          </a:p>
          <a:p>
            <a:pPr marL="342900" indent="-342900">
              <a:buFontTx/>
              <a:buChar char="-"/>
              <a:defRPr/>
            </a:pPr>
            <a:r>
              <a:rPr lang="en-IN" sz="1400" dirty="0">
                <a:solidFill>
                  <a:srgbClr val="FF0000"/>
                </a:solidFill>
              </a:rPr>
              <a:t>In the natural environment</a:t>
            </a:r>
          </a:p>
        </p:txBody>
      </p:sp>
      <p:sp>
        <p:nvSpPr>
          <p:cNvPr id="19461" name="TextBox 8">
            <a:extLst>
              <a:ext uri="{FF2B5EF4-FFF2-40B4-BE49-F238E27FC236}">
                <a16:creationId xmlns:a16="http://schemas.microsoft.com/office/drawing/2014/main" id="{834A23E1-7042-4352-9851-AB0424514D2F}"/>
              </a:ext>
            </a:extLst>
          </p:cNvPr>
          <p:cNvSpPr txBox="1">
            <a:spLocks noChangeArrowheads="1"/>
          </p:cNvSpPr>
          <p:nvPr/>
        </p:nvSpPr>
        <p:spPr bwMode="auto">
          <a:xfrm>
            <a:off x="6637338" y="1763713"/>
            <a:ext cx="2125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t>My Full Potential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5C37-9941-4E34-B9FC-496986464C33}"/>
              </a:ext>
            </a:extLst>
          </p:cNvPr>
          <p:cNvSpPr>
            <a:spLocks noGrp="1"/>
          </p:cNvSpPr>
          <p:nvPr>
            <p:ph type="title"/>
          </p:nvPr>
        </p:nvSpPr>
        <p:spPr/>
        <p:txBody>
          <a:bodyPr/>
          <a:lstStyle/>
          <a:p>
            <a:r>
              <a:rPr lang="en-IN" dirty="0"/>
              <a:t>General Guidelines</a:t>
            </a:r>
          </a:p>
        </p:txBody>
      </p:sp>
      <p:sp>
        <p:nvSpPr>
          <p:cNvPr id="3" name="Text Placeholder 2">
            <a:extLst>
              <a:ext uri="{FF2B5EF4-FFF2-40B4-BE49-F238E27FC236}">
                <a16:creationId xmlns:a16="http://schemas.microsoft.com/office/drawing/2014/main" id="{720E7F1D-9453-4202-85E0-B0598DA8B1EA}"/>
              </a:ext>
            </a:extLst>
          </p:cNvPr>
          <p:cNvSpPr>
            <a:spLocks noGrp="1"/>
          </p:cNvSpPr>
          <p:nvPr>
            <p:ph type="body" sz="quarter" idx="13"/>
          </p:nvPr>
        </p:nvSpPr>
        <p:spPr/>
        <p:txBody>
          <a:bodyPr/>
          <a:lstStyle/>
          <a:p>
            <a:pPr marL="457200" indent="-457200">
              <a:buAutoNum type="arabicPeriod"/>
            </a:pPr>
            <a:r>
              <a:rPr lang="en-IN" dirty="0"/>
              <a:t>Conduct 15 sessions of 1.5 hours each in face-to-face mode in small groups of 20 students (only if not possible, use larger groups, shorter sessions or online mode)</a:t>
            </a:r>
          </a:p>
          <a:p>
            <a:pPr marL="457200" indent="-457200">
              <a:buAutoNum type="arabicPeriod"/>
            </a:pPr>
            <a:r>
              <a:rPr lang="en-IN" dirty="0"/>
              <a:t>Ensure that the guidelines (universal, rational, verifiable, leading to harmony)</a:t>
            </a:r>
          </a:p>
          <a:p>
            <a:pPr marL="457200" indent="-457200">
              <a:buFont typeface="Symbol" pitchFamily="18" charset="2"/>
              <a:buAutoNum type="arabicPeriod"/>
            </a:pPr>
            <a:r>
              <a:rPr lang="en-IN" dirty="0"/>
              <a:t>Connect their real life, their aspirations and concerns with the basic reality (underlying harmony). This will help students to develop interest in understanding</a:t>
            </a:r>
          </a:p>
          <a:p>
            <a:pPr marL="457200" indent="-457200">
              <a:buAutoNum type="arabicPeriod"/>
            </a:pPr>
            <a:r>
              <a:rPr lang="en-IN" dirty="0"/>
              <a:t>Keep the discussion live, natural and interactive (not instructive, made-up, artificial…)</a:t>
            </a:r>
          </a:p>
          <a:p>
            <a:pPr marL="457200" indent="-457200">
              <a:buAutoNum type="arabicPeriod"/>
            </a:pPr>
            <a:r>
              <a:rPr lang="en-IN" dirty="0"/>
              <a:t>Propose, encourage exploration (not preach, try to convince, get students to “agree”…)</a:t>
            </a:r>
          </a:p>
          <a:p>
            <a:pPr marL="457200" indent="-457200">
              <a:buAutoNum type="arabicPeriod"/>
            </a:pPr>
            <a:r>
              <a:rPr lang="en-IN" dirty="0"/>
              <a:t>Have continuity from one session to another, overall (not independent unconnected…)</a:t>
            </a:r>
          </a:p>
          <a:p>
            <a:pPr marL="457200" indent="-457200">
              <a:buAutoNum type="arabicPeriod"/>
            </a:pPr>
            <a:r>
              <a:rPr lang="en-IN" dirty="0"/>
              <a:t>Prepare well </a:t>
            </a:r>
          </a:p>
          <a:p>
            <a:pPr marL="457200" indent="-457200">
              <a:buAutoNum type="arabicPeriod"/>
            </a:pPr>
            <a:r>
              <a:rPr lang="en-IN" dirty="0"/>
              <a:t>Note specific suggestions for refinement</a:t>
            </a:r>
          </a:p>
          <a:p>
            <a:pPr marL="0" indent="0">
              <a:buNone/>
            </a:pPr>
            <a:endParaRPr lang="en-IN" dirty="0"/>
          </a:p>
          <a:p>
            <a:pPr marL="0" indent="0">
              <a:buNone/>
            </a:pPr>
            <a:endParaRPr lang="en-IN" dirty="0"/>
          </a:p>
          <a:p>
            <a:pPr marL="0" indent="0">
              <a:buNone/>
            </a:pPr>
            <a:endParaRPr lang="en-IN"/>
          </a:p>
          <a:p>
            <a:pPr marL="0" indent="0">
              <a:buNone/>
            </a:pPr>
            <a:endParaRPr lang="en-IN" dirty="0"/>
          </a:p>
          <a:p>
            <a:pPr marL="0" indent="0">
              <a:buNone/>
            </a:pPr>
            <a:r>
              <a:rPr lang="en-IN" b="1" dirty="0"/>
              <a:t>More details in UHV-I Mentor Manual</a:t>
            </a:r>
          </a:p>
          <a:p>
            <a:pPr marL="0" indent="0">
              <a:buNone/>
            </a:pPr>
            <a:endParaRPr lang="en-IN" dirty="0"/>
          </a:p>
        </p:txBody>
      </p:sp>
    </p:spTree>
    <p:extLst>
      <p:ext uri="{BB962C8B-B14F-4D97-AF65-F5344CB8AC3E}">
        <p14:creationId xmlns:p14="http://schemas.microsoft.com/office/powerpoint/2010/main" val="1988925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156E37A1-02FA-43EE-9285-14CD9FE350C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eSIP Recordings 2020</a:t>
            </a:r>
            <a:endParaRPr lang="en-IN" altLang="en-US"/>
          </a:p>
        </p:txBody>
      </p:sp>
      <p:sp>
        <p:nvSpPr>
          <p:cNvPr id="20483" name="Text Placeholder 3">
            <a:extLst>
              <a:ext uri="{FF2B5EF4-FFF2-40B4-BE49-F238E27FC236}">
                <a16:creationId xmlns:a16="http://schemas.microsoft.com/office/drawing/2014/main" id="{F2FFF408-8B40-4143-A13D-917FE2C4157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English: </a:t>
            </a:r>
            <a:r>
              <a:rPr altLang="en-US">
                <a:hlinkClick r:id="rId2"/>
              </a:rPr>
              <a:t>https://www.youtube.com/watch?v=OgdNx0X923I&amp;list=PLYwzG2fd7hzer-n_sVjmtFnuSs_Mph4Bi</a:t>
            </a:r>
            <a:endParaRPr altLang="en-US"/>
          </a:p>
          <a:p>
            <a:pPr marL="0" indent="0">
              <a:buFont typeface="Symbol" pitchFamily="18" charset="2"/>
              <a:buNone/>
            </a:pPr>
            <a:endParaRPr altLang="en-US"/>
          </a:p>
          <a:p>
            <a:pPr marL="0" indent="0">
              <a:buFont typeface="Symbol" pitchFamily="18" charset="2"/>
              <a:buNone/>
            </a:pPr>
            <a:r>
              <a:rPr altLang="en-US"/>
              <a:t>Hindi: </a:t>
            </a:r>
            <a:r>
              <a:rPr altLang="en-US">
                <a:hlinkClick r:id="rId3"/>
              </a:rPr>
              <a:t>https://www.youtube.com/watch?v=nBdLaFUlO8E&amp;list=PLYwzG2fd7hzeSdsr3W9-8B6mFlx-FIsgB</a:t>
            </a:r>
            <a:endParaRPr altLang="en-US"/>
          </a:p>
          <a:p>
            <a:pPr marL="0" indent="0">
              <a:buFont typeface="Symbol" pitchFamily="18" charset="2"/>
              <a:buNone/>
            </a:pPr>
            <a:endParaRPr lang="en-I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98A9C2B-A7BA-4F99-B0B3-264115876C72}"/>
              </a:ext>
            </a:extLst>
          </p:cNvPr>
          <p:cNvSpPr>
            <a:spLocks noGrp="1"/>
          </p:cNvSpPr>
          <p:nvPr>
            <p:ph type="subTitle" idx="1"/>
          </p:nvPr>
        </p:nvSpPr>
        <p:spPr/>
        <p:txBody>
          <a:bodyPr/>
          <a:lstStyle/>
          <a:p>
            <a:endParaRPr lang="en-IN"/>
          </a:p>
        </p:txBody>
      </p:sp>
      <p:sp>
        <p:nvSpPr>
          <p:cNvPr id="159746" name="Title 10">
            <a:extLst>
              <a:ext uri="{FF2B5EF4-FFF2-40B4-BE49-F238E27FC236}">
                <a16:creationId xmlns:a16="http://schemas.microsoft.com/office/drawing/2014/main" id="{2D95232D-C3E4-4B79-AFF7-5AF12EFEDFD6}"/>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42816" indent="-542816"/>
            <a:r>
              <a:rPr lang="en-GB" altLang="en-US" dirty="0">
                <a:latin typeface="Arial" panose="020B0604020202020204" pitchFamily="34" charset="0"/>
                <a:cs typeface="Arial" panose="020B0604020202020204" pitchFamily="34" charset="0"/>
              </a:rPr>
              <a:t>Resources for Preparing</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DAF6-DFB6-4F38-9B4C-CFE18DA2E0AD}"/>
              </a:ext>
            </a:extLst>
          </p:cNvPr>
          <p:cNvSpPr>
            <a:spLocks noGrp="1"/>
          </p:cNvSpPr>
          <p:nvPr>
            <p:ph type="title"/>
          </p:nvPr>
        </p:nvSpPr>
        <p:spPr/>
        <p:txBody>
          <a:bodyPr/>
          <a:lstStyle/>
          <a:p>
            <a:r>
              <a:rPr lang="en-IN" dirty="0"/>
              <a:t>UHV-I Materials for your Preparation</a:t>
            </a:r>
          </a:p>
        </p:txBody>
      </p:sp>
      <p:sp>
        <p:nvSpPr>
          <p:cNvPr id="3" name="Text Placeholder 2">
            <a:extLst>
              <a:ext uri="{FF2B5EF4-FFF2-40B4-BE49-F238E27FC236}">
                <a16:creationId xmlns:a16="http://schemas.microsoft.com/office/drawing/2014/main" id="{16983D13-A9FC-4E87-9323-54F120FE6667}"/>
              </a:ext>
            </a:extLst>
          </p:cNvPr>
          <p:cNvSpPr>
            <a:spLocks noGrp="1"/>
          </p:cNvSpPr>
          <p:nvPr>
            <p:ph type="body" sz="quarter" idx="13"/>
          </p:nvPr>
        </p:nvSpPr>
        <p:spPr/>
        <p:txBody>
          <a:bodyPr>
            <a:normAutofit/>
          </a:bodyPr>
          <a:lstStyle/>
          <a:p>
            <a:pPr marL="0" indent="0">
              <a:buNone/>
            </a:pPr>
            <a:r>
              <a:rPr lang="en-IN" dirty="0"/>
              <a:t>Materials</a:t>
            </a:r>
          </a:p>
          <a:p>
            <a:pPr marL="457200" indent="-457200">
              <a:buAutoNum type="arabicPeriod"/>
            </a:pPr>
            <a:r>
              <a:rPr lang="en-IN" dirty="0"/>
              <a:t>UHV-I Presentations</a:t>
            </a:r>
          </a:p>
          <a:p>
            <a:pPr marL="457200" indent="-457200">
              <a:buAutoNum type="arabicPeriod"/>
            </a:pPr>
            <a:r>
              <a:rPr lang="en-IN" dirty="0"/>
              <a:t>UHV-I Mentor Manual</a:t>
            </a:r>
          </a:p>
          <a:p>
            <a:pPr marL="457200" indent="-457200">
              <a:buAutoNum type="arabicPeriod"/>
            </a:pPr>
            <a:r>
              <a:rPr lang="en-IN" dirty="0"/>
              <a:t>Surveys, Videos and Assignments</a:t>
            </a:r>
          </a:p>
          <a:p>
            <a:pPr marL="457200" indent="-457200">
              <a:buAutoNum type="arabicPeriod"/>
            </a:pPr>
            <a:r>
              <a:rPr lang="en-IN" dirty="0"/>
              <a:t>Recordings on YouTube</a:t>
            </a:r>
          </a:p>
          <a:p>
            <a:pPr marL="457200" indent="-457200">
              <a:buAutoNum type="arabicPeriod"/>
            </a:pPr>
            <a:r>
              <a:rPr lang="en-IN" dirty="0"/>
              <a:t>Reference Text Book and Teachers’ Manual</a:t>
            </a:r>
          </a:p>
          <a:p>
            <a:pPr marL="0" indent="0">
              <a:buNone/>
            </a:pPr>
            <a:endParaRPr lang="en-IN" dirty="0"/>
          </a:p>
          <a:p>
            <a:pPr marL="0" indent="0">
              <a:buNone/>
            </a:pPr>
            <a:r>
              <a:rPr lang="en-IN" dirty="0"/>
              <a:t>Further Activities</a:t>
            </a:r>
          </a:p>
          <a:p>
            <a:pPr marL="457200" indent="-457200">
              <a:buFont typeface="Symbol" pitchFamily="18" charset="2"/>
              <a:buAutoNum type="arabicPeriod"/>
            </a:pPr>
            <a:r>
              <a:rPr lang="en-IN" dirty="0"/>
              <a:t>Higher Level FDPs</a:t>
            </a:r>
          </a:p>
          <a:p>
            <a:pPr marL="457200" indent="-457200">
              <a:buFont typeface="Symbol" pitchFamily="18" charset="2"/>
              <a:buAutoNum type="arabicPeriod"/>
            </a:pPr>
            <a:r>
              <a:rPr lang="en-IN" dirty="0"/>
              <a:t>Volunteering</a:t>
            </a:r>
          </a:p>
          <a:p>
            <a:pPr marL="457200" indent="-457200">
              <a:buAutoNum type="arabicPeriod"/>
            </a:pPr>
            <a:r>
              <a:rPr lang="en-IN" dirty="0"/>
              <a:t>Weekly RP Development Meetings</a:t>
            </a:r>
          </a:p>
          <a:p>
            <a:pPr marL="457200" indent="-457200">
              <a:buAutoNum type="arabicPeriod"/>
            </a:pPr>
            <a:r>
              <a:rPr lang="en-IN" dirty="0"/>
              <a:t>Weekly Mentor-Mentee Meetings</a:t>
            </a:r>
          </a:p>
          <a:p>
            <a:pPr marL="457200" indent="-457200">
              <a:buAutoNum type="arabicPeriod"/>
            </a:pPr>
            <a:r>
              <a:rPr lang="en-IN" dirty="0"/>
              <a:t>The Morning Session</a:t>
            </a:r>
          </a:p>
        </p:txBody>
      </p:sp>
    </p:spTree>
    <p:extLst>
      <p:ext uri="{BB962C8B-B14F-4D97-AF65-F5344CB8AC3E}">
        <p14:creationId xmlns:p14="http://schemas.microsoft.com/office/powerpoint/2010/main" val="299480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5ED799-0E66-43B5-BE54-483FB1C6B234}"/>
              </a:ext>
            </a:extLst>
          </p:cNvPr>
          <p:cNvSpPr>
            <a:spLocks noGrp="1"/>
          </p:cNvSpPr>
          <p:nvPr>
            <p:ph type="title"/>
          </p:nvPr>
        </p:nvSpPr>
        <p:spPr/>
        <p:txBody>
          <a:bodyPr/>
          <a:lstStyle/>
          <a:p>
            <a:r>
              <a:rPr lang="en-US" dirty="0"/>
              <a:t>Background</a:t>
            </a:r>
            <a:endParaRPr lang="en-IN" dirty="0"/>
          </a:p>
        </p:txBody>
      </p:sp>
      <p:sp>
        <p:nvSpPr>
          <p:cNvPr id="4" name="Text Placeholder 3">
            <a:extLst>
              <a:ext uri="{FF2B5EF4-FFF2-40B4-BE49-F238E27FC236}">
                <a16:creationId xmlns:a16="http://schemas.microsoft.com/office/drawing/2014/main" id="{739E472B-A734-4688-80FE-4470406DF8CE}"/>
              </a:ext>
            </a:extLst>
          </p:cNvPr>
          <p:cNvSpPr>
            <a:spLocks noGrp="1"/>
          </p:cNvSpPr>
          <p:nvPr>
            <p:ph type="body" sz="quarter" idx="13"/>
          </p:nvPr>
        </p:nvSpPr>
        <p:spPr/>
        <p:txBody>
          <a:bodyPr/>
          <a:lstStyle/>
          <a:p>
            <a:pPr marL="0" indent="0">
              <a:buNone/>
            </a:pPr>
            <a:r>
              <a:rPr lang="en-US" dirty="0"/>
              <a:t>Students entering college today have come through intense academic pressure—entrance exams, coaching, competition—and often feel disconnected from social life, community, and even themselves.</a:t>
            </a:r>
          </a:p>
          <a:p>
            <a:pPr marL="0" indent="0">
              <a:buNone/>
            </a:pPr>
            <a:endParaRPr lang="en-US" dirty="0"/>
          </a:p>
          <a:p>
            <a:pPr marL="0" indent="0">
              <a:buNone/>
            </a:pPr>
            <a:r>
              <a:rPr lang="en-US" dirty="0"/>
              <a:t>Now that they are entering higher education, it's not just about acquiring knowledge in their chosen field. They need to evolve as well-rounded human beings with clarity about life, relationships, society, and the world.</a:t>
            </a:r>
          </a:p>
          <a:p>
            <a:pPr marL="0" indent="0">
              <a:buNone/>
            </a:pPr>
            <a:endParaRPr lang="en-US" dirty="0"/>
          </a:p>
          <a:p>
            <a:pPr marL="0" indent="0">
              <a:buNone/>
            </a:pPr>
            <a:r>
              <a:rPr lang="en-US" dirty="0"/>
              <a:t>That’s why SIP was designed—to smooth this transition. </a:t>
            </a:r>
          </a:p>
          <a:p>
            <a:pPr marL="0" indent="0">
              <a:buNone/>
            </a:pPr>
            <a:endParaRPr lang="en-US" dirty="0"/>
          </a:p>
          <a:p>
            <a:pPr marL="0" indent="0">
              <a:buNone/>
            </a:pPr>
            <a:r>
              <a:rPr lang="en-US" dirty="0"/>
              <a:t>At the heart of SIP lies UHV-I.</a:t>
            </a:r>
          </a:p>
          <a:p>
            <a:pPr marL="0" indent="0">
              <a:buNone/>
            </a:pPr>
            <a:endParaRPr lang="en-IN" dirty="0"/>
          </a:p>
        </p:txBody>
      </p:sp>
    </p:spTree>
    <p:extLst>
      <p:ext uri="{BB962C8B-B14F-4D97-AF65-F5344CB8AC3E}">
        <p14:creationId xmlns:p14="http://schemas.microsoft.com/office/powerpoint/2010/main" val="2552378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DAF6-DFB6-4F38-9B4C-CFE18DA2E0AD}"/>
              </a:ext>
            </a:extLst>
          </p:cNvPr>
          <p:cNvSpPr>
            <a:spLocks noGrp="1"/>
          </p:cNvSpPr>
          <p:nvPr>
            <p:ph type="title"/>
          </p:nvPr>
        </p:nvSpPr>
        <p:spPr/>
        <p:txBody>
          <a:bodyPr/>
          <a:lstStyle/>
          <a:p>
            <a:r>
              <a:rPr lang="en-IN" dirty="0"/>
              <a:t>UHV-I Materials</a:t>
            </a:r>
          </a:p>
        </p:txBody>
      </p:sp>
      <p:sp>
        <p:nvSpPr>
          <p:cNvPr id="3" name="Text Placeholder 2">
            <a:extLst>
              <a:ext uri="{FF2B5EF4-FFF2-40B4-BE49-F238E27FC236}">
                <a16:creationId xmlns:a16="http://schemas.microsoft.com/office/drawing/2014/main" id="{16983D13-A9FC-4E87-9323-54F120FE6667}"/>
              </a:ext>
            </a:extLst>
          </p:cNvPr>
          <p:cNvSpPr>
            <a:spLocks noGrp="1"/>
          </p:cNvSpPr>
          <p:nvPr>
            <p:ph type="body" sz="quarter" idx="13"/>
          </p:nvPr>
        </p:nvSpPr>
        <p:spPr/>
        <p:txBody>
          <a:bodyPr>
            <a:normAutofit lnSpcReduction="10000"/>
          </a:bodyPr>
          <a:lstStyle/>
          <a:p>
            <a:pPr marL="0" indent="0">
              <a:buNone/>
            </a:pPr>
            <a:r>
              <a:rPr lang="en-IN" b="1" dirty="0"/>
              <a:t>Links</a:t>
            </a:r>
          </a:p>
          <a:p>
            <a:pPr marL="0" indent="0">
              <a:buNone/>
            </a:pPr>
            <a:r>
              <a:rPr lang="en-IN" dirty="0"/>
              <a:t>AICTE FDP-SI Website	https://fdp-si.aicte-india.org/</a:t>
            </a:r>
          </a:p>
          <a:p>
            <a:pPr marL="0" indent="0">
              <a:buNone/>
            </a:pPr>
            <a:r>
              <a:rPr lang="en-IN" dirty="0"/>
              <a:t>SIP YouTube Channel		https://www.youtube.com/@aicte-sip1598</a:t>
            </a:r>
          </a:p>
          <a:p>
            <a:pPr marL="0" indent="0">
              <a:buNone/>
            </a:pPr>
            <a:r>
              <a:rPr lang="en-IN" dirty="0"/>
              <a:t>UHV Website			https://www.uhv.org.in/</a:t>
            </a:r>
          </a:p>
          <a:p>
            <a:pPr marL="0" indent="0">
              <a:buNone/>
            </a:pPr>
            <a:r>
              <a:rPr lang="en-IN" dirty="0"/>
              <a:t>UHV </a:t>
            </a:r>
            <a:r>
              <a:rPr lang="en-IN" dirty="0" err="1"/>
              <a:t>Youtube</a:t>
            </a:r>
            <a:r>
              <a:rPr lang="en-IN"/>
              <a:t> Channel</a:t>
            </a:r>
            <a:r>
              <a:rPr lang="en-IN" dirty="0"/>
              <a:t>	https://www.youtube.com/@UniversalHumanValues</a:t>
            </a:r>
          </a:p>
          <a:p>
            <a:pPr marL="0" indent="0">
              <a:buNone/>
            </a:pPr>
            <a:endParaRPr lang="en-IN" dirty="0"/>
          </a:p>
          <a:p>
            <a:pPr marL="0" indent="0">
              <a:buNone/>
            </a:pPr>
            <a:r>
              <a:rPr lang="en-IN" dirty="0"/>
              <a:t>Presentations, Surveys and Assignments</a:t>
            </a:r>
          </a:p>
          <a:p>
            <a:pPr marL="0" indent="0">
              <a:buNone/>
            </a:pPr>
            <a:r>
              <a:rPr lang="en-IN" dirty="0">
                <a:hlinkClick r:id="rId2"/>
              </a:rPr>
              <a:t>https://drive.google.com/drive/folders/1016XJBOvMgE1DqLW2pBsb2r6Izbtqzmu?usp=sharing</a:t>
            </a:r>
            <a:endParaRPr lang="en-IN" dirty="0"/>
          </a:p>
          <a:p>
            <a:pPr marL="0" indent="0">
              <a:buNone/>
            </a:pPr>
            <a:r>
              <a:rPr lang="en-IN" dirty="0"/>
              <a:t>Preparing to Share Values</a:t>
            </a:r>
          </a:p>
          <a:p>
            <a:pPr marL="0" indent="0">
              <a:buNone/>
            </a:pPr>
            <a:r>
              <a:rPr lang="en-IN" dirty="0">
                <a:hlinkClick r:id="rId3"/>
              </a:rPr>
              <a:t>https://www.youtube.com/watch?v=vbvPkZ8X4d8&amp;list=PLWDeKF97v9SOkLsFSULd2l6tQ4PRxyvRo</a:t>
            </a:r>
            <a:endParaRPr lang="en-IN" dirty="0"/>
          </a:p>
          <a:p>
            <a:pPr marL="0" indent="0">
              <a:buNone/>
            </a:pPr>
            <a:r>
              <a:rPr lang="en-IN" dirty="0"/>
              <a:t>Hindi Recording</a:t>
            </a:r>
          </a:p>
          <a:p>
            <a:pPr marL="0" indent="0">
              <a:buNone/>
            </a:pPr>
            <a:r>
              <a:rPr lang="en-IN" dirty="0">
                <a:hlinkClick r:id="rId4"/>
              </a:rPr>
              <a:t>https://www.youtube.com/watch?v=nBdLaFUlO8E&amp;list=PLYwzG2fd7hzeSdsr3W9-8B6mFlx-FIsgB</a:t>
            </a:r>
            <a:endParaRPr lang="en-IN" dirty="0"/>
          </a:p>
          <a:p>
            <a:pPr marL="0" indent="0">
              <a:buNone/>
            </a:pPr>
            <a:r>
              <a:rPr lang="en-IN" dirty="0"/>
              <a:t>English Recording</a:t>
            </a:r>
          </a:p>
          <a:p>
            <a:pPr marL="0" indent="0">
              <a:buNone/>
            </a:pPr>
            <a:r>
              <a:rPr lang="en-IN" dirty="0">
                <a:hlinkClick r:id="rId5"/>
              </a:rPr>
              <a:t>https://www.youtube.com/watch?v=OgdNx0X923I&amp;list=PLYwzG2fd7hzer-n_sVjmtFnuSs_Mph4Bi</a:t>
            </a:r>
            <a:endParaRPr lang="en-IN" dirty="0"/>
          </a:p>
        </p:txBody>
      </p:sp>
    </p:spTree>
    <p:extLst>
      <p:ext uri="{BB962C8B-B14F-4D97-AF65-F5344CB8AC3E}">
        <p14:creationId xmlns:p14="http://schemas.microsoft.com/office/powerpoint/2010/main" val="3526755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F1D2-F8B4-4837-8B02-3492B8E46296}"/>
              </a:ext>
            </a:extLst>
          </p:cNvPr>
          <p:cNvSpPr>
            <a:spLocks noGrp="1"/>
          </p:cNvSpPr>
          <p:nvPr>
            <p:ph type="title"/>
          </p:nvPr>
        </p:nvSpPr>
        <p:spPr/>
        <p:txBody>
          <a:bodyPr/>
          <a:lstStyle/>
          <a:p>
            <a:r>
              <a:rPr lang="en-IN" dirty="0"/>
              <a:t>Present AICTE FDP-SI Website</a:t>
            </a:r>
          </a:p>
        </p:txBody>
      </p:sp>
      <p:sp>
        <p:nvSpPr>
          <p:cNvPr id="3" name="Text Placeholder 2">
            <a:extLst>
              <a:ext uri="{FF2B5EF4-FFF2-40B4-BE49-F238E27FC236}">
                <a16:creationId xmlns:a16="http://schemas.microsoft.com/office/drawing/2014/main" id="{E72716FB-4B38-4169-AE83-01FA728580A3}"/>
              </a:ext>
            </a:extLst>
          </p:cNvPr>
          <p:cNvSpPr>
            <a:spLocks noGrp="1"/>
          </p:cNvSpPr>
          <p:nvPr>
            <p:ph type="body" sz="quarter" idx="13"/>
          </p:nvPr>
        </p:nvSpPr>
        <p:spPr/>
        <p:txBody>
          <a:bodyPr/>
          <a:lstStyle/>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r>
              <a:rPr lang="en-IN" dirty="0"/>
              <a:t>https://fdp-si.aicte-india.org/index.php</a:t>
            </a:r>
          </a:p>
        </p:txBody>
      </p:sp>
      <p:pic>
        <p:nvPicPr>
          <p:cNvPr id="8" name="Picture 7">
            <a:extLst>
              <a:ext uri="{FF2B5EF4-FFF2-40B4-BE49-F238E27FC236}">
                <a16:creationId xmlns:a16="http://schemas.microsoft.com/office/drawing/2014/main" id="{2776FEBC-F69B-45BC-9228-76EFCB8C21EF}"/>
              </a:ext>
            </a:extLst>
          </p:cNvPr>
          <p:cNvPicPr>
            <a:picLocks noChangeAspect="1"/>
          </p:cNvPicPr>
          <p:nvPr/>
        </p:nvPicPr>
        <p:blipFill rotWithShape="1">
          <a:blip r:embed="rId2"/>
          <a:srcRect t="8889"/>
          <a:stretch/>
        </p:blipFill>
        <p:spPr>
          <a:xfrm>
            <a:off x="0" y="609600"/>
            <a:ext cx="6477000" cy="3319463"/>
          </a:xfrm>
          <a:prstGeom prst="rect">
            <a:avLst/>
          </a:prstGeom>
        </p:spPr>
      </p:pic>
      <p:pic>
        <p:nvPicPr>
          <p:cNvPr id="6" name="Picture 5">
            <a:extLst>
              <a:ext uri="{FF2B5EF4-FFF2-40B4-BE49-F238E27FC236}">
                <a16:creationId xmlns:a16="http://schemas.microsoft.com/office/drawing/2014/main" id="{895C65C9-BF74-4872-8018-EAFE78B676DB}"/>
              </a:ext>
            </a:extLst>
          </p:cNvPr>
          <p:cNvPicPr>
            <a:picLocks noChangeAspect="1"/>
          </p:cNvPicPr>
          <p:nvPr/>
        </p:nvPicPr>
        <p:blipFill rotWithShape="1">
          <a:blip r:embed="rId3"/>
          <a:srcRect t="6666"/>
          <a:stretch/>
        </p:blipFill>
        <p:spPr>
          <a:xfrm>
            <a:off x="4267200" y="990600"/>
            <a:ext cx="7924800" cy="4160520"/>
          </a:xfrm>
          <a:prstGeom prst="rect">
            <a:avLst/>
          </a:prstGeom>
        </p:spPr>
      </p:pic>
    </p:spTree>
    <p:extLst>
      <p:ext uri="{BB962C8B-B14F-4D97-AF65-F5344CB8AC3E}">
        <p14:creationId xmlns:p14="http://schemas.microsoft.com/office/powerpoint/2010/main" val="3935268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0F92B-1FEF-4408-B3B6-18D0E491D8E5}"/>
              </a:ext>
            </a:extLst>
          </p:cNvPr>
          <p:cNvSpPr>
            <a:spLocks noGrp="1"/>
          </p:cNvSpPr>
          <p:nvPr>
            <p:ph type="title"/>
          </p:nvPr>
        </p:nvSpPr>
        <p:spPr/>
        <p:txBody>
          <a:bodyPr/>
          <a:lstStyle/>
          <a:p>
            <a:r>
              <a:rPr lang="en-IN" dirty="0"/>
              <a:t>New AICTE FDP-SI Website (under Development)</a:t>
            </a:r>
          </a:p>
        </p:txBody>
      </p:sp>
      <p:sp>
        <p:nvSpPr>
          <p:cNvPr id="3" name="Text Placeholder 2">
            <a:extLst>
              <a:ext uri="{FF2B5EF4-FFF2-40B4-BE49-F238E27FC236}">
                <a16:creationId xmlns:a16="http://schemas.microsoft.com/office/drawing/2014/main" id="{0D9A6ED2-F241-41CA-9EA0-20A50D4C4D62}"/>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8FE33E7A-84BD-4515-86BB-ACBBDE130198}"/>
              </a:ext>
            </a:extLst>
          </p:cNvPr>
          <p:cNvPicPr>
            <a:picLocks noChangeAspect="1"/>
          </p:cNvPicPr>
          <p:nvPr/>
        </p:nvPicPr>
        <p:blipFill rotWithShape="1">
          <a:blip r:embed="rId2"/>
          <a:srcRect l="1875" t="11111" r="1875" b="7778"/>
          <a:stretch/>
        </p:blipFill>
        <p:spPr>
          <a:xfrm>
            <a:off x="0" y="586508"/>
            <a:ext cx="12207312" cy="5786583"/>
          </a:xfrm>
          <a:prstGeom prst="rect">
            <a:avLst/>
          </a:prstGeom>
        </p:spPr>
      </p:pic>
    </p:spTree>
    <p:extLst>
      <p:ext uri="{BB962C8B-B14F-4D97-AF65-F5344CB8AC3E}">
        <p14:creationId xmlns:p14="http://schemas.microsoft.com/office/powerpoint/2010/main" val="375988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B438-875E-4E3F-B591-721B80AF9392}"/>
              </a:ext>
            </a:extLst>
          </p:cNvPr>
          <p:cNvSpPr>
            <a:spLocks noGrp="1"/>
          </p:cNvSpPr>
          <p:nvPr>
            <p:ph type="title"/>
          </p:nvPr>
        </p:nvSpPr>
        <p:spPr/>
        <p:txBody>
          <a:bodyPr/>
          <a:lstStyle/>
          <a:p>
            <a:r>
              <a:rPr lang="en-IN" dirty="0"/>
              <a:t>SIP YouTube Channel</a:t>
            </a:r>
          </a:p>
        </p:txBody>
      </p:sp>
      <p:sp>
        <p:nvSpPr>
          <p:cNvPr id="3" name="Text Placeholder 2">
            <a:extLst>
              <a:ext uri="{FF2B5EF4-FFF2-40B4-BE49-F238E27FC236}">
                <a16:creationId xmlns:a16="http://schemas.microsoft.com/office/drawing/2014/main" id="{1C631929-9FDD-4C11-972D-AB61F8277FE9}"/>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DACFA13F-D271-46A6-B87C-87EBAAC60049}"/>
              </a:ext>
            </a:extLst>
          </p:cNvPr>
          <p:cNvPicPr>
            <a:picLocks noChangeAspect="1"/>
          </p:cNvPicPr>
          <p:nvPr/>
        </p:nvPicPr>
        <p:blipFill rotWithShape="1">
          <a:blip r:embed="rId2"/>
          <a:srcRect l="5625" t="6666" r="1250" b="8889"/>
          <a:stretch/>
        </p:blipFill>
        <p:spPr>
          <a:xfrm>
            <a:off x="0" y="530332"/>
            <a:ext cx="11658600" cy="5946668"/>
          </a:xfrm>
          <a:prstGeom prst="rect">
            <a:avLst/>
          </a:prstGeom>
        </p:spPr>
      </p:pic>
    </p:spTree>
    <p:extLst>
      <p:ext uri="{BB962C8B-B14F-4D97-AF65-F5344CB8AC3E}">
        <p14:creationId xmlns:p14="http://schemas.microsoft.com/office/powerpoint/2010/main" val="1181545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5D148-74F6-48B3-B566-DDD9408203E9}"/>
              </a:ext>
            </a:extLst>
          </p:cNvPr>
          <p:cNvSpPr>
            <a:spLocks noGrp="1"/>
          </p:cNvSpPr>
          <p:nvPr>
            <p:ph type="title"/>
          </p:nvPr>
        </p:nvSpPr>
        <p:spPr/>
        <p:txBody>
          <a:bodyPr/>
          <a:lstStyle/>
          <a:p>
            <a:r>
              <a:rPr lang="en-IN" dirty="0"/>
              <a:t>UHV Website</a:t>
            </a:r>
          </a:p>
        </p:txBody>
      </p:sp>
      <p:sp>
        <p:nvSpPr>
          <p:cNvPr id="3" name="Text Placeholder 2">
            <a:extLst>
              <a:ext uri="{FF2B5EF4-FFF2-40B4-BE49-F238E27FC236}">
                <a16:creationId xmlns:a16="http://schemas.microsoft.com/office/drawing/2014/main" id="{6C94BB24-E37A-4D75-87F4-3695D3FF19DE}"/>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941EE61C-DD83-4A16-9B11-308E4E65941B}"/>
              </a:ext>
            </a:extLst>
          </p:cNvPr>
          <p:cNvPicPr>
            <a:picLocks noChangeAspect="1"/>
          </p:cNvPicPr>
          <p:nvPr/>
        </p:nvPicPr>
        <p:blipFill rotWithShape="1">
          <a:blip r:embed="rId2"/>
          <a:srcRect t="6666" r="1875" b="7778"/>
          <a:stretch/>
        </p:blipFill>
        <p:spPr>
          <a:xfrm>
            <a:off x="76200" y="533400"/>
            <a:ext cx="11963400" cy="5867400"/>
          </a:xfrm>
          <a:prstGeom prst="rect">
            <a:avLst/>
          </a:prstGeom>
        </p:spPr>
      </p:pic>
    </p:spTree>
    <p:extLst>
      <p:ext uri="{BB962C8B-B14F-4D97-AF65-F5344CB8AC3E}">
        <p14:creationId xmlns:p14="http://schemas.microsoft.com/office/powerpoint/2010/main" val="1574418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014B-90FC-477C-ABFC-58D8F0EE0414}"/>
              </a:ext>
            </a:extLst>
          </p:cNvPr>
          <p:cNvSpPr>
            <a:spLocks noGrp="1"/>
          </p:cNvSpPr>
          <p:nvPr>
            <p:ph type="title"/>
          </p:nvPr>
        </p:nvSpPr>
        <p:spPr/>
        <p:txBody>
          <a:bodyPr/>
          <a:lstStyle/>
          <a:p>
            <a:r>
              <a:rPr lang="en-IN" dirty="0"/>
              <a:t>UHV YouTube Channel</a:t>
            </a:r>
          </a:p>
        </p:txBody>
      </p:sp>
      <p:sp>
        <p:nvSpPr>
          <p:cNvPr id="3" name="Text Placeholder 2">
            <a:extLst>
              <a:ext uri="{FF2B5EF4-FFF2-40B4-BE49-F238E27FC236}">
                <a16:creationId xmlns:a16="http://schemas.microsoft.com/office/drawing/2014/main" id="{C7740DA5-912D-47DB-8C61-42655E39EE1C}"/>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C047E4A6-3C57-423C-8D31-529C7A695F4A}"/>
              </a:ext>
            </a:extLst>
          </p:cNvPr>
          <p:cNvPicPr>
            <a:picLocks noChangeAspect="1"/>
          </p:cNvPicPr>
          <p:nvPr/>
        </p:nvPicPr>
        <p:blipFill rotWithShape="1">
          <a:blip r:embed="rId2"/>
          <a:srcRect t="6666" r="1250" b="7778"/>
          <a:stretch/>
        </p:blipFill>
        <p:spPr>
          <a:xfrm>
            <a:off x="76200" y="533400"/>
            <a:ext cx="12039600" cy="5867400"/>
          </a:xfrm>
          <a:prstGeom prst="rect">
            <a:avLst/>
          </a:prstGeom>
        </p:spPr>
      </p:pic>
    </p:spTree>
    <p:extLst>
      <p:ext uri="{BB962C8B-B14F-4D97-AF65-F5344CB8AC3E}">
        <p14:creationId xmlns:p14="http://schemas.microsoft.com/office/powerpoint/2010/main" val="209629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F09835D-E824-4B2A-B277-691BFE6B9F6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The UHV-I Module</a:t>
            </a:r>
          </a:p>
        </p:txBody>
      </p:sp>
      <p:sp>
        <p:nvSpPr>
          <p:cNvPr id="3" name="Text Placeholder 2">
            <a:extLst>
              <a:ext uri="{FF2B5EF4-FFF2-40B4-BE49-F238E27FC236}">
                <a16:creationId xmlns:a16="http://schemas.microsoft.com/office/drawing/2014/main" id="{DC62C18B-9179-48C6-A8F7-D7240EA91922}"/>
              </a:ext>
            </a:extLst>
          </p:cNvPr>
          <p:cNvSpPr>
            <a:spLocks noGrp="1"/>
          </p:cNvSpPr>
          <p:nvPr>
            <p:ph type="body" sz="quarter" idx="13"/>
          </p:nvPr>
        </p:nvSpPr>
        <p:spPr/>
        <p:txBody>
          <a:bodyPr>
            <a:normAutofit fontScale="92500" lnSpcReduction="20000"/>
          </a:bodyPr>
          <a:lstStyle/>
          <a:p>
            <a:pPr marL="0" indent="0">
              <a:buNone/>
              <a:defRPr/>
            </a:pPr>
            <a:r>
              <a:rPr lang="en-US" dirty="0"/>
              <a:t>It encourages self-exploration:</a:t>
            </a:r>
            <a:endParaRPr lang="en-IN" dirty="0"/>
          </a:p>
          <a:p>
            <a:pPr marL="457200" indent="-457200">
              <a:buFont typeface="+mj-lt"/>
              <a:buAutoNum type="arabicPeriod"/>
              <a:defRPr/>
            </a:pPr>
            <a:endParaRPr lang="en-IN" dirty="0"/>
          </a:p>
          <a:p>
            <a:pPr marL="457200" indent="-457200">
              <a:buFont typeface="+mj-lt"/>
              <a:buAutoNum type="arabicPeriod"/>
              <a:defRPr/>
            </a:pPr>
            <a:r>
              <a:rPr lang="en-IN" dirty="0"/>
              <a:t>Every student can reach to their full potential as a human being… live a fulfilling life of continuous happiness with prosperity</a:t>
            </a:r>
          </a:p>
          <a:p>
            <a:pPr marL="457200" indent="-457200">
              <a:buFont typeface="+mj-lt"/>
              <a:buAutoNum type="arabicPeriod"/>
              <a:defRPr/>
            </a:pPr>
            <a:endParaRPr lang="en-IN" dirty="0"/>
          </a:p>
          <a:p>
            <a:pPr marL="457200" indent="-457200">
              <a:buFont typeface="+mj-lt"/>
              <a:buAutoNum type="arabicPeriod"/>
              <a:defRPr/>
            </a:pPr>
            <a:r>
              <a:rPr lang="en-IN" dirty="0"/>
              <a:t>For this, we have to understand</a:t>
            </a:r>
          </a:p>
          <a:p>
            <a:pPr lvl="2">
              <a:defRPr/>
            </a:pPr>
            <a:r>
              <a:rPr lang="en-IN" dirty="0"/>
              <a:t>Ourselves (our aspirations, concerns…), other people, other things around with which we interact…</a:t>
            </a:r>
          </a:p>
          <a:p>
            <a:pPr lvl="2">
              <a:defRPr/>
            </a:pPr>
            <a:r>
              <a:rPr lang="en-IN" dirty="0"/>
              <a:t>Our relationships, our participation – with oneself, with other people, in society, in the entire nature/existence</a:t>
            </a:r>
          </a:p>
          <a:p>
            <a:pPr marL="457200" indent="-457200">
              <a:buFont typeface="+mj-lt"/>
              <a:buAutoNum type="arabicPeriod"/>
              <a:defRPr/>
            </a:pPr>
            <a:endParaRPr lang="en-IN" dirty="0"/>
          </a:p>
          <a:p>
            <a:pPr marL="457200" indent="-457200">
              <a:buFont typeface="+mj-lt"/>
              <a:buAutoNum type="arabicPeriod"/>
              <a:defRPr/>
            </a:pPr>
            <a:r>
              <a:rPr lang="en-IN" dirty="0"/>
              <a:t>It is possible to understand – because </a:t>
            </a:r>
          </a:p>
          <a:p>
            <a:pPr lvl="2">
              <a:defRPr/>
            </a:pPr>
            <a:r>
              <a:rPr lang="en-IN" dirty="0"/>
              <a:t>The need to understand is innate in every human being and</a:t>
            </a:r>
          </a:p>
          <a:p>
            <a:pPr lvl="2">
              <a:defRPr/>
            </a:pPr>
            <a:r>
              <a:rPr lang="en-IN" dirty="0"/>
              <a:t>The potential to understand is intrinsic to human being</a:t>
            </a:r>
          </a:p>
          <a:p>
            <a:pPr lvl="2">
              <a:defRPr/>
            </a:pPr>
            <a:r>
              <a:rPr lang="en-IN" dirty="0"/>
              <a:t>The things essential to understand are definite</a:t>
            </a:r>
          </a:p>
          <a:p>
            <a:pPr marL="457200" indent="-457200">
              <a:buFont typeface="+mj-lt"/>
              <a:buAutoNum type="arabicPeriod"/>
              <a:defRPr/>
            </a:pPr>
            <a:endParaRPr lang="en-IN" dirty="0"/>
          </a:p>
          <a:p>
            <a:pPr marL="457200" indent="-457200">
              <a:buFont typeface="+mj-lt"/>
              <a:buAutoNum type="arabicPeriod"/>
              <a:defRPr/>
            </a:pPr>
            <a:r>
              <a:rPr lang="en-IN" dirty="0"/>
              <a:t>We only place some proposals before the student; S(he) self-explores – verifies on the basis of natural acceptance and experientially validates in living…</a:t>
            </a:r>
          </a:p>
          <a:p>
            <a:pPr marL="0" indent="0">
              <a:buFont typeface="Symbol" pitchFamily="18" charset="2"/>
              <a:buNone/>
              <a:defRPr/>
            </a:pPr>
            <a:endParaRPr lang="en-IN" dirty="0"/>
          </a:p>
          <a:p>
            <a:pPr marL="0" indent="0">
              <a:buFont typeface="Symbol" pitchFamily="18" charset="2"/>
              <a:buNone/>
              <a:defRPr/>
            </a:pPr>
            <a:endParaRPr lang="en-IN" dirty="0"/>
          </a:p>
          <a:p>
            <a:pPr marL="0" indent="0">
              <a:buFont typeface="Symbol" pitchFamily="18" charset="2"/>
              <a:buNone/>
              <a:defRPr/>
            </a:pPr>
            <a:r>
              <a:rPr lang="en-IN" b="1" dirty="0"/>
              <a:t>UHV is an exploration into it, so that the student can discover their full human potential, develop a holistic plan for realising it and take steps towards it</a:t>
            </a:r>
          </a:p>
        </p:txBody>
      </p:sp>
    </p:spTree>
    <p:extLst>
      <p:ext uri="{BB962C8B-B14F-4D97-AF65-F5344CB8AC3E}">
        <p14:creationId xmlns:p14="http://schemas.microsoft.com/office/powerpoint/2010/main" val="85915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785EC98D-2748-4057-AB36-C301B99B079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dirty="0"/>
              <a:t>It has been seen that UHV-I helps to</a:t>
            </a:r>
            <a:endParaRPr lang="en-US" altLang="en-US" dirty="0"/>
          </a:p>
        </p:txBody>
      </p:sp>
      <p:sp>
        <p:nvSpPr>
          <p:cNvPr id="4" name="Text Placeholder 3">
            <a:extLst>
              <a:ext uri="{FF2B5EF4-FFF2-40B4-BE49-F238E27FC236}">
                <a16:creationId xmlns:a16="http://schemas.microsoft.com/office/drawing/2014/main" id="{6035BDFA-27EB-40DF-84DB-891CE552C217}"/>
              </a:ext>
            </a:extLst>
          </p:cNvPr>
          <p:cNvSpPr>
            <a:spLocks noGrp="1"/>
          </p:cNvSpPr>
          <p:nvPr>
            <p:ph type="body" sz="quarter" idx="13"/>
          </p:nvPr>
        </p:nvSpPr>
        <p:spPr/>
        <p:txBody>
          <a:bodyPr>
            <a:normAutofit/>
          </a:bodyPr>
          <a:lstStyle/>
          <a:p>
            <a:pPr marL="457200" indent="-457200">
              <a:buFont typeface="+mj-lt"/>
              <a:buAutoNum type="arabicPeriod"/>
              <a:defRPr/>
            </a:pPr>
            <a:r>
              <a:rPr lang="en-CA" dirty="0"/>
              <a:t>see the need for developing a holistic, humane world-vision</a:t>
            </a:r>
          </a:p>
          <a:p>
            <a:pPr marL="457200" indent="-457200">
              <a:buFont typeface="+mj-lt"/>
              <a:buAutoNum type="arabicPeriod"/>
              <a:defRPr/>
            </a:pPr>
            <a:endParaRPr dirty="0"/>
          </a:p>
          <a:p>
            <a:pPr marL="457200" indent="-457200">
              <a:buFont typeface="+mj-lt"/>
              <a:buAutoNum type="arabicPeriod"/>
              <a:defRPr/>
            </a:pPr>
            <a:r>
              <a:rPr lang="en-CA" dirty="0"/>
              <a:t>sensitise the student about the scope of life </a:t>
            </a:r>
          </a:p>
          <a:p>
            <a:pPr lvl="2">
              <a:defRPr/>
            </a:pPr>
            <a:r>
              <a:rPr lang="en-CA" sz="2000" dirty="0"/>
              <a:t>individual human being</a:t>
            </a:r>
          </a:p>
          <a:p>
            <a:pPr lvl="2">
              <a:defRPr/>
            </a:pPr>
            <a:r>
              <a:rPr lang="en-CA" sz="2000" dirty="0"/>
              <a:t>family (inter-personal relationship)</a:t>
            </a:r>
          </a:p>
          <a:p>
            <a:pPr lvl="2">
              <a:defRPr/>
            </a:pPr>
            <a:r>
              <a:rPr lang="en-CA" sz="2000" dirty="0"/>
              <a:t>society</a:t>
            </a:r>
          </a:p>
          <a:p>
            <a:pPr lvl="2">
              <a:defRPr/>
            </a:pPr>
            <a:r>
              <a:rPr lang="en-CA" sz="2000" dirty="0"/>
              <a:t>nature/existence</a:t>
            </a:r>
            <a:endParaRPr sz="2000" dirty="0"/>
          </a:p>
          <a:p>
            <a:pPr marL="457200" indent="-457200">
              <a:buFont typeface="+mj-lt"/>
              <a:buAutoNum type="arabicPeriod"/>
              <a:defRPr/>
            </a:pPr>
            <a:endParaRPr lang="en-CA" dirty="0"/>
          </a:p>
          <a:p>
            <a:pPr marL="457200" indent="-457200">
              <a:buFont typeface="+mj-lt"/>
              <a:buAutoNum type="arabicPeriod"/>
              <a:defRPr/>
            </a:pPr>
            <a:r>
              <a:rPr lang="en-CA" dirty="0"/>
              <a:t>Strengthen self-exploration</a:t>
            </a:r>
            <a:endParaRPr dirty="0"/>
          </a:p>
          <a:p>
            <a:pPr marL="457200" indent="-457200">
              <a:buFont typeface="+mj-lt"/>
              <a:buAutoNum type="arabicPeriod"/>
              <a:defRPr/>
            </a:pPr>
            <a:endParaRPr lang="en-CA" dirty="0"/>
          </a:p>
          <a:p>
            <a:pPr marL="457200" indent="-457200">
              <a:buFont typeface="+mj-lt"/>
              <a:buAutoNum type="arabicPeriod"/>
              <a:defRPr/>
            </a:pPr>
            <a:r>
              <a:rPr lang="en-CA" dirty="0"/>
              <a:t>develop more confidence and commitment to understand, learn, and act accordingly</a:t>
            </a:r>
            <a:endParaRPr dirty="0"/>
          </a:p>
          <a:p>
            <a:pPr marL="0" indent="0">
              <a:buFont typeface="Symbol" pitchFamily="18" charset="2"/>
              <a:buNone/>
              <a:defRPr/>
            </a:pPr>
            <a:endParaRPr dirty="0"/>
          </a:p>
          <a:p>
            <a:pPr marL="0" indent="0">
              <a:buFont typeface="Symbol" pitchFamily="18" charset="2"/>
              <a:buNone/>
              <a:defRPr/>
            </a:pPr>
            <a:endParaRPr lang="en-US" dirty="0"/>
          </a:p>
          <a:p>
            <a:pPr marL="0" indent="0">
              <a:buNone/>
              <a:defRPr/>
            </a:pPr>
            <a:r>
              <a:rPr lang="en-CA" b="1" dirty="0">
                <a:effectLst/>
                <a:ea typeface="Times New Roman" panose="02020603050405020304" pitchFamily="18" charset="0"/>
              </a:rPr>
              <a:t>Now let’s look into the 15 modules</a:t>
            </a:r>
            <a:endParaRPr lang="en-IN" dirty="0">
              <a:effectLst/>
              <a:ea typeface="Times New Roman" panose="02020603050405020304" pitchFamily="18" charset="0"/>
            </a:endParaRPr>
          </a:p>
        </p:txBody>
      </p:sp>
    </p:spTree>
    <p:extLst>
      <p:ext uri="{BB962C8B-B14F-4D97-AF65-F5344CB8AC3E}">
        <p14:creationId xmlns:p14="http://schemas.microsoft.com/office/powerpoint/2010/main" val="345612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D7A1DA-F3B7-48CB-83C8-29464277F8DB}"/>
              </a:ext>
            </a:extLst>
          </p:cNvPr>
          <p:cNvSpPr>
            <a:spLocks noGrp="1"/>
          </p:cNvSpPr>
          <p:nvPr>
            <p:ph type="title"/>
          </p:nvPr>
        </p:nvSpPr>
        <p:spPr/>
        <p:txBody>
          <a:bodyPr/>
          <a:lstStyle/>
          <a:p>
            <a:r>
              <a:rPr lang="en-IN" dirty="0"/>
              <a:t>What is included in this Presentation (and documented in the UHV-I Mentor Manual)</a:t>
            </a:r>
          </a:p>
        </p:txBody>
      </p:sp>
      <p:sp>
        <p:nvSpPr>
          <p:cNvPr id="4" name="Text Placeholder 3">
            <a:extLst>
              <a:ext uri="{FF2B5EF4-FFF2-40B4-BE49-F238E27FC236}">
                <a16:creationId xmlns:a16="http://schemas.microsoft.com/office/drawing/2014/main" id="{DFEE3122-1A3F-4704-9991-964DC5EF64FA}"/>
              </a:ext>
            </a:extLst>
          </p:cNvPr>
          <p:cNvSpPr>
            <a:spLocks noGrp="1"/>
          </p:cNvSpPr>
          <p:nvPr>
            <p:ph type="body" sz="quarter" idx="13"/>
          </p:nvPr>
        </p:nvSpPr>
        <p:spPr/>
        <p:txBody>
          <a:bodyPr>
            <a:normAutofit lnSpcReduction="10000"/>
          </a:bodyPr>
          <a:lstStyle/>
          <a:p>
            <a:pPr marL="0" indent="0">
              <a:buNone/>
            </a:pPr>
            <a:r>
              <a:rPr lang="en-IN" b="1" dirty="0"/>
              <a:t>The Student Induction</a:t>
            </a:r>
            <a:r>
              <a:rPr lang="en-IN" dirty="0"/>
              <a:t>	Initial 21 days</a:t>
            </a:r>
          </a:p>
          <a:p>
            <a:pPr marL="0" indent="0">
              <a:buNone/>
            </a:pPr>
            <a:r>
              <a:rPr lang="en-IN" b="1" dirty="0"/>
              <a:t>Program 	</a:t>
            </a:r>
            <a:r>
              <a:rPr lang="en-IN" dirty="0"/>
              <a:t>		UHV-I is the core module</a:t>
            </a:r>
          </a:p>
          <a:p>
            <a:pPr marL="0" indent="0">
              <a:buNone/>
            </a:pPr>
            <a:r>
              <a:rPr lang="en-IN" dirty="0"/>
              <a:t> </a:t>
            </a:r>
          </a:p>
          <a:p>
            <a:pPr marL="0" indent="0">
              <a:buNone/>
            </a:pPr>
            <a:r>
              <a:rPr lang="en-IN" b="1" dirty="0"/>
              <a:t>Faculty Mentorship 	</a:t>
            </a:r>
            <a:r>
              <a:rPr lang="en-IN" dirty="0"/>
              <a:t>	One UHV faculty mentor (guardian, guide from same department) </a:t>
            </a:r>
          </a:p>
          <a:p>
            <a:pPr marL="0" indent="0">
              <a:buNone/>
            </a:pPr>
            <a:r>
              <a:rPr lang="en-IN" b="1" dirty="0"/>
              <a:t>Program </a:t>
            </a:r>
            <a:r>
              <a:rPr lang="en-IN" dirty="0"/>
              <a:t>				for every 20 newly joined students</a:t>
            </a:r>
          </a:p>
          <a:p>
            <a:pPr marL="0" indent="0">
              <a:buNone/>
            </a:pPr>
            <a:r>
              <a:rPr lang="en-IN" dirty="0"/>
              <a:t>				Weekly interaction</a:t>
            </a:r>
          </a:p>
          <a:p>
            <a:pPr marL="0" indent="0">
              <a:buNone/>
            </a:pPr>
            <a:r>
              <a:rPr lang="en-IN" dirty="0"/>
              <a:t>				Mentorship throughout period of study (e.g., 4 years for BTech)</a:t>
            </a:r>
          </a:p>
          <a:p>
            <a:pPr marL="0" indent="0">
              <a:buNone/>
            </a:pPr>
            <a:endParaRPr lang="en-IN" dirty="0"/>
          </a:p>
          <a:p>
            <a:pPr marL="0" indent="0">
              <a:buNone/>
            </a:pPr>
            <a:r>
              <a:rPr lang="en-IN" b="1" dirty="0"/>
              <a:t>Student Buddy Program</a:t>
            </a:r>
            <a:r>
              <a:rPr lang="en-IN" dirty="0"/>
              <a:t>	One senior student (elder sibling) </a:t>
            </a:r>
          </a:p>
          <a:p>
            <a:pPr marL="0" indent="0">
              <a:buNone/>
            </a:pPr>
            <a:r>
              <a:rPr lang="en-IN" dirty="0"/>
              <a:t>					 for every 5 newly joined students</a:t>
            </a:r>
          </a:p>
          <a:p>
            <a:pPr marL="0" indent="0">
              <a:buNone/>
            </a:pPr>
            <a:r>
              <a:rPr lang="en-IN" dirty="0"/>
              <a:t>				Weekly interaction </a:t>
            </a:r>
          </a:p>
          <a:p>
            <a:pPr marL="0" indent="0">
              <a:buNone/>
            </a:pPr>
            <a:endParaRPr lang="en-IN" dirty="0"/>
          </a:p>
          <a:p>
            <a:pPr marL="0" indent="0">
              <a:buNone/>
            </a:pPr>
            <a:r>
              <a:rPr lang="en-IN" b="1" dirty="0"/>
              <a:t>The UHV-I Module</a:t>
            </a:r>
            <a:r>
              <a:rPr lang="en-IN" dirty="0"/>
              <a:t>		15 facilitator-led discussions of 1½ hours each (total 22½ hours)</a:t>
            </a:r>
          </a:p>
          <a:p>
            <a:pPr marL="0" indent="0">
              <a:buNone/>
            </a:pPr>
            <a:r>
              <a:rPr lang="en-IN" b="1" dirty="0"/>
              <a:t>How to Conduct UHV-I</a:t>
            </a:r>
            <a:br>
              <a:rPr lang="en-IN" dirty="0"/>
            </a:br>
            <a:endParaRPr lang="en-IN" dirty="0"/>
          </a:p>
          <a:p>
            <a:pPr marL="0" indent="0">
              <a:buNone/>
            </a:pPr>
            <a:r>
              <a:rPr lang="en-IN" b="1" dirty="0"/>
              <a:t>Resources</a:t>
            </a:r>
          </a:p>
        </p:txBody>
      </p:sp>
      <p:sp>
        <p:nvSpPr>
          <p:cNvPr id="5" name="TextBox 4">
            <a:extLst>
              <a:ext uri="{FF2B5EF4-FFF2-40B4-BE49-F238E27FC236}">
                <a16:creationId xmlns:a16="http://schemas.microsoft.com/office/drawing/2014/main" id="{E6B83B2E-C3A9-4750-A285-DE6C68A1FF6F}"/>
              </a:ext>
            </a:extLst>
          </p:cNvPr>
          <p:cNvSpPr txBox="1"/>
          <p:nvPr/>
        </p:nvSpPr>
        <p:spPr>
          <a:xfrm>
            <a:off x="3810000" y="5410200"/>
            <a:ext cx="8382000" cy="1077218"/>
          </a:xfrm>
          <a:prstGeom prst="rect">
            <a:avLst/>
          </a:prstGeom>
          <a:solidFill>
            <a:srgbClr val="FFC000"/>
          </a:solidFill>
        </p:spPr>
        <p:txBody>
          <a:bodyPr wrap="square">
            <a:spAutoFit/>
          </a:bodyPr>
          <a:lstStyle/>
          <a:p>
            <a:pPr marL="0" indent="0">
              <a:buNone/>
            </a:pPr>
            <a:r>
              <a:rPr lang="en-US" sz="1600" dirty="0"/>
              <a:t>UHV-I is intended to provide a glimpse of universal human values, </a:t>
            </a:r>
          </a:p>
          <a:p>
            <a:pPr marL="0" indent="0">
              <a:buNone/>
            </a:pPr>
            <a:r>
              <a:rPr lang="en-US" sz="1600" dirty="0"/>
              <a:t>and help the student explore that going by human values leads to fulfilment of right aspirations and the resolution of concerns, ultimately living with fulfilment (in all aspects of life)</a:t>
            </a:r>
          </a:p>
        </p:txBody>
      </p:sp>
    </p:spTree>
    <p:extLst>
      <p:ext uri="{BB962C8B-B14F-4D97-AF65-F5344CB8AC3E}">
        <p14:creationId xmlns:p14="http://schemas.microsoft.com/office/powerpoint/2010/main" val="4282056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F3C9AB6-C14D-4319-901B-8D4ABC6C174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Student Induction Program – Context</a:t>
            </a:r>
          </a:p>
        </p:txBody>
      </p:sp>
      <p:sp>
        <p:nvSpPr>
          <p:cNvPr id="73" name="Google Shape;73;p14">
            <a:extLst>
              <a:ext uri="{FF2B5EF4-FFF2-40B4-BE49-F238E27FC236}">
                <a16:creationId xmlns:a16="http://schemas.microsoft.com/office/drawing/2014/main" id="{7313176F-DB4A-4730-A256-94E6ADF71EE1}"/>
              </a:ext>
            </a:extLst>
          </p:cNvPr>
          <p:cNvSpPr txBox="1">
            <a:spLocks noGrp="1"/>
          </p:cNvSpPr>
          <p:nvPr>
            <p:ph type="body" sz="quarter" idx="13"/>
          </p:nvPr>
        </p:nvSpPr>
        <p:spPr/>
        <p:txBody>
          <a:bodyPr spcFirstLastPara="1" wrap="square" lIns="121900" tIns="121900" rIns="121900" bIns="121900" anchor="t" anchorCtr="0">
            <a:noAutofit/>
          </a:bodyPr>
          <a:lstStyle/>
          <a:p>
            <a:pPr>
              <a:buClr>
                <a:schemeClr val="bg1">
                  <a:lumMod val="50000"/>
                </a:schemeClr>
              </a:buClr>
              <a:buFont typeface="Arial" pitchFamily="34" charset="0"/>
              <a:buChar char="•"/>
              <a:defRPr/>
            </a:pPr>
            <a:r>
              <a:rPr lang="en" dirty="0">
                <a:latin typeface="Calibri" pitchFamily="34" charset="0"/>
              </a:rPr>
              <a:t>New entrants go through years of strenuous </a:t>
            </a:r>
            <a:r>
              <a:rPr dirty="0">
                <a:latin typeface="Calibri" pitchFamily="34" charset="0"/>
              </a:rPr>
              <a:t>preparation</a:t>
            </a:r>
            <a:r>
              <a:rPr lang="en" dirty="0">
                <a:latin typeface="Calibri" pitchFamily="34" charset="0"/>
              </a:rPr>
              <a:t> and get accustomed to it. </a:t>
            </a:r>
          </a:p>
          <a:p>
            <a:pPr>
              <a:buClr>
                <a:schemeClr val="bg1">
                  <a:lumMod val="50000"/>
                </a:schemeClr>
              </a:buClr>
              <a:buFont typeface="Arial" pitchFamily="34" charset="0"/>
              <a:buChar char="•"/>
              <a:defRPr/>
            </a:pPr>
            <a:r>
              <a:rPr lang="en" dirty="0">
                <a:latin typeface="Calibri" pitchFamily="34" charset="0"/>
              </a:rPr>
              <a:t>Often they lose the connection from social </a:t>
            </a:r>
            <a:r>
              <a:rPr dirty="0">
                <a:latin typeface="Calibri" pitchFamily="34" charset="0"/>
              </a:rPr>
              <a:t>life and recreational activities</a:t>
            </a:r>
            <a:endParaRPr lang="en" dirty="0">
              <a:latin typeface="Calibri" pitchFamily="34" charset="0"/>
            </a:endParaRPr>
          </a:p>
          <a:p>
            <a:pPr>
              <a:buClr>
                <a:schemeClr val="bg1">
                  <a:lumMod val="50000"/>
                </a:schemeClr>
              </a:buClr>
              <a:buFont typeface="Arial" pitchFamily="34" charset="0"/>
              <a:buChar char="•"/>
              <a:defRPr/>
            </a:pPr>
            <a:r>
              <a:rPr lang="en" dirty="0">
                <a:latin typeface="Calibri" pitchFamily="34" charset="0"/>
              </a:rPr>
              <a:t>On the other hand, higher education, like engineering, demands a </a:t>
            </a:r>
            <a:r>
              <a:rPr dirty="0">
                <a:latin typeface="Calibri" pitchFamily="34" charset="0"/>
              </a:rPr>
              <a:t>personality in all dimensions</a:t>
            </a:r>
          </a:p>
          <a:p>
            <a:pPr marL="0" indent="0">
              <a:buClr>
                <a:schemeClr val="bg1">
                  <a:lumMod val="50000"/>
                </a:schemeClr>
              </a:buClr>
              <a:buNone/>
              <a:defRPr/>
            </a:pPr>
            <a:endParaRPr lang="en-US" dirty="0">
              <a:latin typeface="Calibri" pitchFamily="34" charset="0"/>
            </a:endParaRPr>
          </a:p>
          <a:p>
            <a:pPr algn="ctr">
              <a:buFont typeface="Symbol" pitchFamily="18" charset="2"/>
              <a:buNone/>
              <a:defRPr/>
            </a:pPr>
            <a:r>
              <a:rPr lang="en-US" b="1" dirty="0">
                <a:effectLst>
                  <a:outerShdw blurRad="38100" dist="38100" dir="2700000" algn="tl">
                    <a:srgbClr val="000000">
                      <a:alpha val="43137"/>
                    </a:srgbClr>
                  </a:outerShdw>
                </a:effectLst>
                <a:latin typeface="Calibri" pitchFamily="34" charset="0"/>
              </a:rPr>
              <a:t>The Student Induction Program is designed for a smooth transition </a:t>
            </a:r>
          </a:p>
          <a:p>
            <a:pPr algn="ctr">
              <a:buFont typeface="Symbol" pitchFamily="18" charset="2"/>
              <a:buNone/>
              <a:defRPr/>
            </a:pPr>
            <a:r>
              <a:rPr lang="en-US" b="1" dirty="0">
                <a:effectLst>
                  <a:outerShdw blurRad="38100" dist="38100" dir="2700000" algn="tl">
                    <a:srgbClr val="000000">
                      <a:alpha val="43137"/>
                    </a:srgbClr>
                  </a:outerShdw>
                </a:effectLst>
                <a:latin typeface="Calibri" pitchFamily="34" charset="0"/>
              </a:rPr>
              <a:t>from school, preparation environment to higher education</a:t>
            </a:r>
          </a:p>
          <a:p>
            <a:pPr>
              <a:buClr>
                <a:schemeClr val="bg1">
                  <a:lumMod val="50000"/>
                </a:schemeClr>
              </a:buClr>
              <a:buFont typeface="Arial" pitchFamily="34" charset="0"/>
              <a:buChar char="•"/>
              <a:defRPr/>
            </a:pPr>
            <a:endParaRPr lang="en-US" dirty="0">
              <a:latin typeface="Calibri" pitchFamily="34" charset="0"/>
            </a:endParaRPr>
          </a:p>
          <a:p>
            <a:pPr marL="0" indent="0">
              <a:buClr>
                <a:schemeClr val="bg1">
                  <a:lumMod val="50000"/>
                </a:schemeClr>
              </a:buClr>
              <a:buNone/>
              <a:defRPr/>
            </a:pPr>
            <a:endParaRPr lang="en" dirty="0">
              <a:latin typeface="Calibri" pitchFamily="34" charset="0"/>
            </a:endParaRPr>
          </a:p>
        </p:txBody>
      </p:sp>
      <p:sp>
        <p:nvSpPr>
          <p:cNvPr id="76" name="Google Shape;76;p14">
            <a:extLst>
              <a:ext uri="{FF2B5EF4-FFF2-40B4-BE49-F238E27FC236}">
                <a16:creationId xmlns:a16="http://schemas.microsoft.com/office/drawing/2014/main" id="{2B75E168-3CAC-456E-92E0-009933040A00}"/>
              </a:ext>
            </a:extLst>
          </p:cNvPr>
          <p:cNvSpPr txBox="1"/>
          <p:nvPr/>
        </p:nvSpPr>
        <p:spPr>
          <a:xfrm>
            <a:off x="6426377" y="3990976"/>
            <a:ext cx="4819523" cy="582613"/>
          </a:xfrm>
          <a:prstGeom prst="rect">
            <a:avLst/>
          </a:prstGeom>
          <a:noFill/>
          <a:ln>
            <a:noFill/>
          </a:ln>
        </p:spPr>
        <p:txBody>
          <a:bodyPr spcFirstLastPara="1" lIns="121900" tIns="121900" rIns="121900" bIns="121900" anchor="ctr"/>
          <a:lstStyle/>
          <a:p>
            <a:pPr algn="ctr" defTabSz="914377">
              <a:defRPr/>
            </a:pPr>
            <a:r>
              <a:rPr lang="en" sz="3200" b="1" dirty="0">
                <a:solidFill>
                  <a:prstClr val="black"/>
                </a:solidFill>
                <a:latin typeface="Calibri" pitchFamily="34" charset="0"/>
                <a:ea typeface="Proxima Nova Semibold"/>
                <a:cs typeface="Proxima Nova Semibold"/>
                <a:sym typeface="Proxima Nova Semibold"/>
              </a:rPr>
              <a:t>Bachelor’s Program</a:t>
            </a:r>
          </a:p>
        </p:txBody>
      </p:sp>
      <p:sp>
        <p:nvSpPr>
          <p:cNvPr id="7" name="Right Arrow 6">
            <a:extLst>
              <a:ext uri="{FF2B5EF4-FFF2-40B4-BE49-F238E27FC236}">
                <a16:creationId xmlns:a16="http://schemas.microsoft.com/office/drawing/2014/main" id="{5ABD248C-8900-48FF-A8A3-39AF6CE97214}"/>
              </a:ext>
            </a:extLst>
          </p:cNvPr>
          <p:cNvSpPr/>
          <p:nvPr/>
        </p:nvSpPr>
        <p:spPr>
          <a:xfrm>
            <a:off x="2537003" y="3646750"/>
            <a:ext cx="2830512" cy="13938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IN" dirty="0">
              <a:solidFill>
                <a:prstClr val="black"/>
              </a:solidFill>
              <a:latin typeface="Calibri"/>
              <a:sym typeface="Arial"/>
            </a:endParaRPr>
          </a:p>
        </p:txBody>
      </p:sp>
      <p:sp>
        <p:nvSpPr>
          <p:cNvPr id="75" name="Google Shape;75;p14">
            <a:extLst>
              <a:ext uri="{FF2B5EF4-FFF2-40B4-BE49-F238E27FC236}">
                <a16:creationId xmlns:a16="http://schemas.microsoft.com/office/drawing/2014/main" id="{DFDAA573-990E-48BF-A023-D4BEFC94334E}"/>
              </a:ext>
            </a:extLst>
          </p:cNvPr>
          <p:cNvSpPr txBox="1"/>
          <p:nvPr/>
        </p:nvSpPr>
        <p:spPr>
          <a:xfrm>
            <a:off x="-706259" y="4060826"/>
            <a:ext cx="3617913" cy="582613"/>
          </a:xfrm>
          <a:prstGeom prst="rect">
            <a:avLst/>
          </a:prstGeom>
          <a:noFill/>
          <a:ln>
            <a:noFill/>
          </a:ln>
        </p:spPr>
        <p:txBody>
          <a:bodyPr spcFirstLastPara="1" lIns="121900" tIns="121900" rIns="121900" bIns="121900" anchor="ctr"/>
          <a:lstStyle/>
          <a:p>
            <a:pPr algn="ctr" defTabSz="914377">
              <a:spcBef>
                <a:spcPts val="0"/>
              </a:spcBef>
              <a:spcAft>
                <a:spcPts val="0"/>
              </a:spcAft>
              <a:defRPr/>
            </a:pPr>
            <a:r>
              <a:rPr lang="en-US" sz="3200" b="1" dirty="0">
                <a:solidFill>
                  <a:prstClr val="black"/>
                </a:solidFill>
                <a:latin typeface="Calibri" pitchFamily="34" charset="0"/>
                <a:ea typeface="Proxima Nova Semibold"/>
                <a:cs typeface="Proxima Nova Semibold"/>
                <a:sym typeface="Proxima Nova Semibold"/>
              </a:rPr>
              <a:t>Preparation </a:t>
            </a:r>
            <a:endParaRPr sz="3200" b="1" dirty="0">
              <a:solidFill>
                <a:prstClr val="black"/>
              </a:solidFill>
              <a:latin typeface="Calibri" pitchFamily="34" charset="0"/>
              <a:ea typeface="Proxima Nova Semibold"/>
              <a:cs typeface="Proxima Nova Semibold"/>
              <a:sym typeface="Proxima Nova Semibold"/>
            </a:endParaRPr>
          </a:p>
        </p:txBody>
      </p:sp>
      <p:sp>
        <p:nvSpPr>
          <p:cNvPr id="8" name="Google Shape;75;p14">
            <a:extLst>
              <a:ext uri="{FF2B5EF4-FFF2-40B4-BE49-F238E27FC236}">
                <a16:creationId xmlns:a16="http://schemas.microsoft.com/office/drawing/2014/main" id="{8121E04D-39BA-4B84-8656-74569BF779F7}"/>
              </a:ext>
            </a:extLst>
          </p:cNvPr>
          <p:cNvSpPr txBox="1"/>
          <p:nvPr/>
        </p:nvSpPr>
        <p:spPr>
          <a:xfrm>
            <a:off x="1779766" y="4186237"/>
            <a:ext cx="3889375" cy="247651"/>
          </a:xfrm>
          <a:prstGeom prst="rect">
            <a:avLst/>
          </a:prstGeom>
          <a:noFill/>
          <a:ln>
            <a:noFill/>
          </a:ln>
        </p:spPr>
        <p:txBody>
          <a:bodyPr spcFirstLastPara="1" lIns="121900" tIns="121900" rIns="121900" bIns="121900" anchor="ctr"/>
          <a:lstStyle/>
          <a:p>
            <a:pPr algn="ctr" defTabSz="914377">
              <a:spcBef>
                <a:spcPts val="0"/>
              </a:spcBef>
              <a:spcAft>
                <a:spcPts val="0"/>
              </a:spcAft>
              <a:defRPr/>
            </a:pPr>
            <a:r>
              <a:rPr lang="en" sz="3200" b="1" dirty="0">
                <a:solidFill>
                  <a:prstClr val="black"/>
                </a:solidFill>
                <a:latin typeface="Calibri" pitchFamily="34" charset="0"/>
                <a:ea typeface="Proxima Nova Semibold"/>
                <a:cs typeface="Proxima Nova Semibold"/>
                <a:sym typeface="Proxima Nova Semibold"/>
              </a:rPr>
              <a:t>Induction</a:t>
            </a:r>
            <a:endParaRPr sz="3200" b="1">
              <a:solidFill>
                <a:prstClr val="black"/>
              </a:solidFill>
              <a:latin typeface="Calibri" pitchFamily="34" charset="0"/>
              <a:ea typeface="Proxima Nova Semibold"/>
              <a:cs typeface="Proxima Nova Semibold"/>
              <a:sym typeface="Proxima Nova Semibold"/>
            </a:endParaRPr>
          </a:p>
        </p:txBody>
      </p:sp>
      <p:sp>
        <p:nvSpPr>
          <p:cNvPr id="11" name="Right Arrow 10">
            <a:extLst>
              <a:ext uri="{FF2B5EF4-FFF2-40B4-BE49-F238E27FC236}">
                <a16:creationId xmlns:a16="http://schemas.microsoft.com/office/drawing/2014/main" id="{59A4A32F-09D4-4A83-9F00-17ECB3CFB867}"/>
              </a:ext>
            </a:extLst>
          </p:cNvPr>
          <p:cNvSpPr/>
          <p:nvPr/>
        </p:nvSpPr>
        <p:spPr>
          <a:xfrm>
            <a:off x="6979529" y="5080001"/>
            <a:ext cx="3889375" cy="139382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IN" dirty="0">
              <a:solidFill>
                <a:prstClr val="black"/>
              </a:solidFill>
              <a:latin typeface="Calibri"/>
              <a:sym typeface="Arial"/>
            </a:endParaRPr>
          </a:p>
        </p:txBody>
      </p:sp>
      <p:sp>
        <p:nvSpPr>
          <p:cNvPr id="12" name="Google Shape;75;p14">
            <a:extLst>
              <a:ext uri="{FF2B5EF4-FFF2-40B4-BE49-F238E27FC236}">
                <a16:creationId xmlns:a16="http://schemas.microsoft.com/office/drawing/2014/main" id="{46ABBC56-FBA3-45F6-A30F-A9052DDC50B9}"/>
              </a:ext>
            </a:extLst>
          </p:cNvPr>
          <p:cNvSpPr txBox="1"/>
          <p:nvPr/>
        </p:nvSpPr>
        <p:spPr>
          <a:xfrm>
            <a:off x="6900152" y="5468939"/>
            <a:ext cx="3617912" cy="582612"/>
          </a:xfrm>
          <a:prstGeom prst="rect">
            <a:avLst/>
          </a:prstGeom>
          <a:noFill/>
          <a:ln>
            <a:noFill/>
          </a:ln>
        </p:spPr>
        <p:txBody>
          <a:bodyPr spcFirstLastPara="1" lIns="121900" tIns="121900" rIns="121900" bIns="121900" anchor="ctr"/>
          <a:lstStyle/>
          <a:p>
            <a:pPr algn="ctr" defTabSz="914377">
              <a:spcBef>
                <a:spcPts val="0"/>
              </a:spcBef>
              <a:spcAft>
                <a:spcPts val="0"/>
              </a:spcAft>
              <a:defRPr/>
            </a:pPr>
            <a:r>
              <a:rPr lang="en" sz="2933" b="1" dirty="0">
                <a:solidFill>
                  <a:prstClr val="white"/>
                </a:solidFill>
                <a:latin typeface="Calibri" pitchFamily="34" charset="0"/>
                <a:ea typeface="Proxima Nova Semibold"/>
                <a:cs typeface="Proxima Nova Semibold"/>
                <a:sym typeface="Proxima Nova Semibold"/>
              </a:rPr>
              <a:t>UHV Cell</a:t>
            </a:r>
            <a:endParaRPr sz="2933" b="1" dirty="0">
              <a:solidFill>
                <a:prstClr val="white"/>
              </a:solidFill>
              <a:latin typeface="Calibri" pitchFamily="34" charset="0"/>
              <a:ea typeface="Proxima Nova Semibold"/>
              <a:cs typeface="Proxima Nova Semibold"/>
              <a:sym typeface="Proxima Nova Semibold"/>
            </a:endParaRPr>
          </a:p>
        </p:txBody>
      </p:sp>
      <p:sp>
        <p:nvSpPr>
          <p:cNvPr id="13" name="TextBox 12">
            <a:extLst>
              <a:ext uri="{FF2B5EF4-FFF2-40B4-BE49-F238E27FC236}">
                <a16:creationId xmlns:a16="http://schemas.microsoft.com/office/drawing/2014/main" id="{3CDD7517-ACE9-4B81-9845-65129E59D09F}"/>
              </a:ext>
            </a:extLst>
          </p:cNvPr>
          <p:cNvSpPr txBox="1"/>
          <p:nvPr/>
        </p:nvSpPr>
        <p:spPr>
          <a:xfrm>
            <a:off x="2537003" y="4753592"/>
            <a:ext cx="2159566" cy="369332"/>
          </a:xfrm>
          <a:prstGeom prst="rect">
            <a:avLst/>
          </a:prstGeom>
          <a:noFill/>
        </p:spPr>
        <p:txBody>
          <a:bodyPr wrap="none">
            <a:spAutoFit/>
          </a:bodyPr>
          <a:lstStyle/>
          <a:p>
            <a:pPr defTabSz="914377">
              <a:defRPr/>
            </a:pPr>
            <a:r>
              <a:rPr lang="en-US" b="1" u="sng" dirty="0">
                <a:solidFill>
                  <a:prstClr val="black"/>
                </a:solidFill>
                <a:cs typeface="Arial"/>
                <a:sym typeface="Arial"/>
              </a:rPr>
              <a:t>For Initial 21 Days</a:t>
            </a:r>
            <a:endParaRPr lang="en-IN" b="1" u="sng" dirty="0">
              <a:solidFill>
                <a:prstClr val="black"/>
              </a:solidFill>
              <a:cs typeface="Arial"/>
              <a:sym typeface="Arial"/>
            </a:endParaRPr>
          </a:p>
        </p:txBody>
      </p:sp>
      <p:sp>
        <p:nvSpPr>
          <p:cNvPr id="14" name="TextBox 13">
            <a:extLst>
              <a:ext uri="{FF2B5EF4-FFF2-40B4-BE49-F238E27FC236}">
                <a16:creationId xmlns:a16="http://schemas.microsoft.com/office/drawing/2014/main" id="{F282E801-8D79-4785-8F0B-D72F7A5F9CF5}"/>
              </a:ext>
            </a:extLst>
          </p:cNvPr>
          <p:cNvSpPr txBox="1"/>
          <p:nvPr/>
        </p:nvSpPr>
        <p:spPr>
          <a:xfrm>
            <a:off x="7458953" y="6124575"/>
            <a:ext cx="2668423" cy="369332"/>
          </a:xfrm>
          <a:prstGeom prst="rect">
            <a:avLst/>
          </a:prstGeom>
          <a:noFill/>
        </p:spPr>
        <p:txBody>
          <a:bodyPr wrap="none">
            <a:spAutoFit/>
          </a:bodyPr>
          <a:lstStyle/>
          <a:p>
            <a:pPr defTabSz="914377">
              <a:defRPr/>
            </a:pPr>
            <a:r>
              <a:rPr lang="en-US" b="1" u="sng" dirty="0">
                <a:solidFill>
                  <a:prstClr val="black"/>
                </a:solidFill>
                <a:cs typeface="Arial"/>
                <a:sym typeface="Arial"/>
              </a:rPr>
              <a:t>For Remaining 4 Years</a:t>
            </a:r>
            <a:endParaRPr lang="en-IN" b="1" u="sng" dirty="0">
              <a:solidFill>
                <a:prstClr val="black"/>
              </a:solidFil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blinds(horizontal)">
                                      <p:cBhvr>
                                        <p:cTn id="13" dur="500"/>
                                        <p:tgtEl>
                                          <p:spTgt spid="7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blinds(horizontal)">
                                      <p:cBhvr>
                                        <p:cTn id="16" dur="500"/>
                                        <p:tgtEl>
                                          <p:spTgt spid="75"/>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A035BFA-6EBD-4F30-B782-3733954DAD1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Goals of SIP</a:t>
            </a:r>
          </a:p>
        </p:txBody>
      </p:sp>
      <p:sp>
        <p:nvSpPr>
          <p:cNvPr id="3" name="Text Placeholder 2">
            <a:extLst>
              <a:ext uri="{FF2B5EF4-FFF2-40B4-BE49-F238E27FC236}">
                <a16:creationId xmlns:a16="http://schemas.microsoft.com/office/drawing/2014/main" id="{7BF05F6A-935E-4126-B71A-909557646302}"/>
              </a:ext>
            </a:extLst>
          </p:cNvPr>
          <p:cNvSpPr>
            <a:spLocks noGrp="1"/>
          </p:cNvSpPr>
          <p:nvPr>
            <p:ph type="body" sz="quarter" idx="13"/>
          </p:nvPr>
        </p:nvSpPr>
        <p:spPr>
          <a:solidFill>
            <a:schemeClr val="bg1"/>
          </a:solidFill>
        </p:spPr>
        <p:txBody>
          <a:bodyPr/>
          <a:lstStyle/>
          <a:p>
            <a:pPr>
              <a:defRPr/>
            </a:pPr>
            <a:r>
              <a:rPr dirty="0"/>
              <a:t>To become familiar with the ethos and culture of the new surroundings</a:t>
            </a:r>
          </a:p>
          <a:p>
            <a:pPr>
              <a:defRPr/>
            </a:pPr>
            <a:endParaRPr dirty="0"/>
          </a:p>
          <a:p>
            <a:pPr>
              <a:defRPr/>
            </a:pPr>
            <a:r>
              <a:rPr dirty="0"/>
              <a:t>To develop bonds with peers, seniors, faculty and staff</a:t>
            </a:r>
          </a:p>
          <a:p>
            <a:pPr>
              <a:defRPr/>
            </a:pPr>
            <a:endParaRPr dirty="0"/>
          </a:p>
          <a:p>
            <a:pPr>
              <a:defRPr/>
            </a:pPr>
            <a:r>
              <a:rPr dirty="0"/>
              <a:t>To provide an exposure to a holistic vision of life </a:t>
            </a:r>
            <a:r>
              <a:rPr lang="en-IN" dirty="0"/>
              <a:t>		    </a:t>
            </a:r>
            <a:r>
              <a:rPr dirty="0"/>
              <a:t>       				   (based on larger national and human good; or the well-being of all)</a:t>
            </a:r>
          </a:p>
          <a:p>
            <a:pPr marL="0" indent="0">
              <a:buFont typeface="Symbol" pitchFamily="18" charset="2"/>
              <a:buNone/>
              <a:defRPr/>
            </a:pPr>
            <a:r>
              <a:rPr dirty="0"/>
              <a:t>   Develop awareness, sensitivity and understanding of the</a:t>
            </a:r>
          </a:p>
          <a:p>
            <a:pPr marL="0" indent="0">
              <a:buFont typeface="Symbol" pitchFamily="18" charset="2"/>
              <a:buNone/>
              <a:defRPr/>
            </a:pPr>
            <a:r>
              <a:rPr dirty="0"/>
              <a:t>   Self---family---Society---Nation---International---Entire Nature</a:t>
            </a:r>
          </a:p>
          <a:p>
            <a:pPr>
              <a:defRPr/>
            </a:pPr>
            <a:endParaRPr dirty="0"/>
          </a:p>
          <a:p>
            <a:pPr>
              <a:defRPr/>
            </a:pPr>
            <a:r>
              <a:rPr dirty="0"/>
              <a:t>To develop a healthy lifestyle and ethical professional discipline</a:t>
            </a:r>
          </a:p>
          <a:p>
            <a:pPr>
              <a:defRPr/>
            </a:pPr>
            <a:endParaRPr dirty="0"/>
          </a:p>
          <a:p>
            <a:pPr>
              <a:defRPr/>
            </a:pPr>
            <a:r>
              <a:rPr dirty="0"/>
              <a:t>To connect and appreciate the diversity of cultures</a:t>
            </a:r>
          </a:p>
          <a:p>
            <a:pPr>
              <a:defRPr/>
            </a:pPr>
            <a:endParaRPr dirty="0"/>
          </a:p>
          <a:p>
            <a:pPr>
              <a:defRPr/>
            </a:pPr>
            <a:r>
              <a:rPr dirty="0"/>
              <a:t>To overcome weaknesses in some essential professional skills to be ready for higher study (only for those who need,</a:t>
            </a:r>
            <a:r>
              <a:rPr lang="en-US" dirty="0"/>
              <a:t> e.g., mathematics, languages/communication</a:t>
            </a:r>
            <a:r>
              <a:rPr dirty="0"/>
              <a:t>)</a:t>
            </a:r>
            <a:endParaRPr dirty="0">
              <a:solidFill>
                <a:srgbClr val="0000CC"/>
              </a:solidFill>
            </a:endParaRPr>
          </a:p>
        </p:txBody>
      </p:sp>
    </p:spTree>
    <p:extLst>
      <p:ext uri="{BB962C8B-B14F-4D97-AF65-F5344CB8AC3E}">
        <p14:creationId xmlns:p14="http://schemas.microsoft.com/office/powerpoint/2010/main" val="288155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 name="Google Shape;81;p15">
            <a:extLst>
              <a:ext uri="{FF2B5EF4-FFF2-40B4-BE49-F238E27FC236}">
                <a16:creationId xmlns:a16="http://schemas.microsoft.com/office/drawing/2014/main" id="{EF770C8F-D21A-4782-98B2-5A6EC0541564}"/>
              </a:ext>
            </a:extLst>
          </p:cNvPr>
          <p:cNvSpPr txBox="1">
            <a:spLocks noGrp="1"/>
          </p:cNvSpPr>
          <p:nvPr>
            <p:ph type="title"/>
          </p:nvPr>
        </p:nvSpPr>
        <p:spPr>
          <a:xfrm>
            <a:off x="0" y="13358"/>
            <a:ext cx="12192000" cy="380999"/>
          </a:xfrm>
        </p:spPr>
        <p:txBody>
          <a:bodyPr/>
          <a:lstStyle/>
          <a:p>
            <a:pPr eaLnBrk="1" fontAlgn="auto" hangingPunct="1">
              <a:buClrTx/>
              <a:buFont typeface="Roboto Slab"/>
              <a:buNone/>
              <a:defRPr/>
            </a:pPr>
            <a:r>
              <a:rPr lang="en-US" sz="2800" dirty="0">
                <a:latin typeface="Calibri" pitchFamily="34" charset="0"/>
                <a:ea typeface="Roboto Slab"/>
                <a:cs typeface="Roboto Slab"/>
                <a:sym typeface="Roboto Slab"/>
              </a:rPr>
              <a:t>Universal Approach</a:t>
            </a:r>
            <a:endParaRPr sz="2800" dirty="0">
              <a:latin typeface="Calibri" pitchFamily="34" charset="0"/>
              <a:ea typeface="Roboto Slab"/>
              <a:cs typeface="Roboto Slab"/>
              <a:sym typeface="Roboto Slab"/>
            </a:endParaRPr>
          </a:p>
        </p:txBody>
      </p:sp>
      <p:sp>
        <p:nvSpPr>
          <p:cNvPr id="82" name="Google Shape;82;p15">
            <a:extLst>
              <a:ext uri="{FF2B5EF4-FFF2-40B4-BE49-F238E27FC236}">
                <a16:creationId xmlns:a16="http://schemas.microsoft.com/office/drawing/2014/main" id="{E16CB345-BE90-4911-B8DD-85F6AA7D2999}"/>
              </a:ext>
            </a:extLst>
          </p:cNvPr>
          <p:cNvSpPr txBox="1">
            <a:spLocks noGrp="1"/>
          </p:cNvSpPr>
          <p:nvPr>
            <p:ph type="body" sz="quarter" idx="13"/>
          </p:nvPr>
        </p:nvSpPr>
        <p:spPr/>
        <p:txBody>
          <a:bodyPr>
            <a:normAutofit fontScale="92500"/>
          </a:bodyPr>
          <a:lstStyle/>
          <a:p>
            <a:pPr marL="0" indent="0" fontAlgn="auto">
              <a:lnSpc>
                <a:spcPct val="115000"/>
              </a:lnSpc>
              <a:buClr>
                <a:schemeClr val="dk1"/>
              </a:buClr>
              <a:buNone/>
              <a:defRPr/>
            </a:pPr>
            <a:r>
              <a:rPr lang="en-IN" dirty="0">
                <a:latin typeface="Roboto"/>
                <a:ea typeface="Roboto"/>
                <a:cs typeface="Roboto"/>
                <a:sym typeface="Roboto"/>
              </a:rPr>
              <a:t>All the SIP activities (modules) are based on generic and universal principles </a:t>
            </a:r>
            <a:endParaRPr lang="en-US" dirty="0">
              <a:latin typeface="Roboto"/>
              <a:ea typeface="Roboto"/>
              <a:cs typeface="Roboto"/>
              <a:sym typeface="Roboto"/>
            </a:endParaRPr>
          </a:p>
          <a:p>
            <a:pPr marL="0" indent="0" fontAlgn="auto">
              <a:lnSpc>
                <a:spcPct val="115000"/>
              </a:lnSpc>
              <a:buClr>
                <a:schemeClr val="dk1"/>
              </a:buClr>
              <a:buNone/>
              <a:defRPr/>
            </a:pPr>
            <a:endParaRPr lang="en-IN" dirty="0">
              <a:latin typeface="Roboto"/>
              <a:ea typeface="Roboto"/>
              <a:cs typeface="Roboto"/>
              <a:sym typeface="Roboto"/>
            </a:endParaRPr>
          </a:p>
          <a:p>
            <a:pPr marL="0" indent="0" fontAlgn="auto">
              <a:lnSpc>
                <a:spcPct val="115000"/>
              </a:lnSpc>
              <a:buClr>
                <a:schemeClr val="dk1"/>
              </a:buClr>
              <a:buNone/>
              <a:defRPr/>
            </a:pPr>
            <a:r>
              <a:rPr lang="en-IN" dirty="0">
                <a:latin typeface="Roboto"/>
                <a:ea typeface="Roboto"/>
                <a:cs typeface="Roboto"/>
                <a:sym typeface="Roboto"/>
              </a:rPr>
              <a:t>Local, regional, national and international examples are taken so that students can relate them to their day to day life</a:t>
            </a:r>
            <a:endParaRPr lang="en-US" dirty="0">
              <a:latin typeface="Roboto"/>
              <a:ea typeface="Roboto"/>
              <a:cs typeface="Roboto"/>
              <a:sym typeface="Roboto"/>
            </a:endParaRPr>
          </a:p>
          <a:p>
            <a:pPr marL="228594" lvl="1" indent="0" fontAlgn="auto">
              <a:lnSpc>
                <a:spcPct val="115000"/>
              </a:lnSpc>
              <a:buClr>
                <a:schemeClr val="dk1"/>
              </a:buClr>
              <a:buNone/>
              <a:defRPr/>
            </a:pPr>
            <a:r>
              <a:rPr lang="en-IN" i="1" dirty="0">
                <a:latin typeface="Roboto"/>
                <a:ea typeface="Roboto"/>
                <a:cs typeface="Roboto"/>
                <a:sym typeface="Roboto"/>
              </a:rPr>
              <a:t>For example, module 2 is about “physical health and related activities”. In this, we will be talking about “holistic human health” which is generic and universal. To exemplify this, we may take the example of </a:t>
            </a:r>
            <a:r>
              <a:rPr lang="en-IN" i="1" dirty="0" err="1">
                <a:latin typeface="Roboto"/>
                <a:ea typeface="Roboto"/>
                <a:cs typeface="Roboto"/>
                <a:sym typeface="Roboto"/>
              </a:rPr>
              <a:t>Ayurved</a:t>
            </a:r>
            <a:r>
              <a:rPr lang="en-IN" i="1" dirty="0">
                <a:latin typeface="Roboto"/>
                <a:ea typeface="Roboto"/>
                <a:cs typeface="Roboto"/>
                <a:sym typeface="Roboto"/>
              </a:rPr>
              <a:t>.</a:t>
            </a:r>
          </a:p>
          <a:p>
            <a:pPr marL="228594" lvl="1" indent="0" fontAlgn="auto">
              <a:lnSpc>
                <a:spcPct val="115000"/>
              </a:lnSpc>
              <a:buClr>
                <a:schemeClr val="dk1"/>
              </a:buClr>
              <a:buNone/>
              <a:defRPr/>
            </a:pPr>
            <a:r>
              <a:rPr lang="en-IN" i="1" dirty="0">
                <a:latin typeface="Roboto"/>
                <a:ea typeface="Roboto"/>
                <a:cs typeface="Roboto"/>
                <a:sym typeface="Roboto"/>
              </a:rPr>
              <a:t>For example: We want to live with fulfilment as a society. This part is common, universal. To exemplify this, we may expose students to traditional Indian culture and philosophy as well as contemporary western culture</a:t>
            </a:r>
          </a:p>
          <a:p>
            <a:pPr marL="0" indent="0" fontAlgn="auto">
              <a:lnSpc>
                <a:spcPct val="115000"/>
              </a:lnSpc>
              <a:buClr>
                <a:schemeClr val="dk1"/>
              </a:buClr>
              <a:buNone/>
              <a:defRPr/>
            </a:pPr>
            <a:endParaRPr lang="en-IN" dirty="0">
              <a:latin typeface="Roboto"/>
              <a:ea typeface="Roboto"/>
              <a:cs typeface="Roboto"/>
              <a:sym typeface="Roboto"/>
            </a:endParaRPr>
          </a:p>
          <a:p>
            <a:pPr marL="0" indent="0" fontAlgn="auto">
              <a:lnSpc>
                <a:spcPct val="115000"/>
              </a:lnSpc>
              <a:buClr>
                <a:schemeClr val="dk1"/>
              </a:buClr>
              <a:buNone/>
              <a:defRPr/>
            </a:pPr>
            <a:r>
              <a:rPr lang="en-IN" dirty="0">
                <a:latin typeface="Roboto"/>
                <a:ea typeface="Roboto"/>
                <a:cs typeface="Roboto"/>
                <a:sym typeface="Roboto"/>
              </a:rPr>
              <a:t>In this way:</a:t>
            </a:r>
            <a:endParaRPr lang="en-US" dirty="0">
              <a:latin typeface="Roboto"/>
              <a:ea typeface="Roboto"/>
              <a:cs typeface="Roboto"/>
              <a:sym typeface="Roboto"/>
            </a:endParaRPr>
          </a:p>
          <a:p>
            <a:pPr lvl="1" eaLnBrk="1" fontAlgn="auto" hangingPunct="1">
              <a:lnSpc>
                <a:spcPct val="115000"/>
              </a:lnSpc>
              <a:buClr>
                <a:schemeClr val="dk1"/>
              </a:buClr>
              <a:buFont typeface="Roboto"/>
              <a:buChar char="○"/>
              <a:defRPr/>
            </a:pPr>
            <a:r>
              <a:rPr lang="en-IN" dirty="0">
                <a:latin typeface="Roboto"/>
                <a:ea typeface="Roboto"/>
                <a:cs typeface="Roboto"/>
                <a:sym typeface="Roboto"/>
              </a:rPr>
              <a:t>It will help in connecting the basic principles through specific examples</a:t>
            </a:r>
            <a:endParaRPr lang="en-US" dirty="0">
              <a:latin typeface="Roboto"/>
              <a:ea typeface="Roboto"/>
              <a:cs typeface="Roboto"/>
              <a:sym typeface="Roboto"/>
            </a:endParaRPr>
          </a:p>
          <a:p>
            <a:pPr lvl="1" eaLnBrk="1" fontAlgn="auto" hangingPunct="1">
              <a:lnSpc>
                <a:spcPct val="115000"/>
              </a:lnSpc>
              <a:buClr>
                <a:schemeClr val="dk1"/>
              </a:buClr>
              <a:buFont typeface="Roboto"/>
              <a:buChar char="○"/>
              <a:defRPr/>
            </a:pPr>
            <a:r>
              <a:rPr lang="en-IN" dirty="0">
                <a:latin typeface="Roboto"/>
                <a:ea typeface="Roboto"/>
                <a:cs typeface="Roboto"/>
                <a:sym typeface="Roboto"/>
              </a:rPr>
              <a:t>It will help the student to see and appreciate various cultures, 					             to see the commonality amongst them</a:t>
            </a:r>
            <a:endParaRPr lang="en-US" dirty="0">
              <a:latin typeface="Roboto"/>
              <a:ea typeface="Roboto"/>
              <a:cs typeface="Roboto"/>
              <a:sym typeface="Roboto"/>
            </a:endParaRPr>
          </a:p>
          <a:p>
            <a:pPr lvl="1" eaLnBrk="1" fontAlgn="auto" hangingPunct="1">
              <a:lnSpc>
                <a:spcPct val="115000"/>
              </a:lnSpc>
              <a:buClr>
                <a:schemeClr val="dk1"/>
              </a:buClr>
              <a:buFont typeface="Roboto"/>
              <a:buChar char="○"/>
              <a:defRPr/>
            </a:pPr>
            <a:r>
              <a:rPr lang="en-IN" dirty="0">
                <a:latin typeface="Roboto"/>
                <a:ea typeface="Roboto"/>
                <a:cs typeface="Roboto"/>
                <a:sym typeface="Roboto"/>
              </a:rPr>
              <a:t>It will help to evaluate any specific example, system or culture, with a view to fill the gaps, rather than to criticise or reject it. Further, we can also be mutually enriching for other cultures</a:t>
            </a:r>
            <a:endParaRPr lang="en-US" dirty="0"/>
          </a:p>
          <a:p>
            <a:pPr marL="228594" lvl="1" indent="0" fontAlgn="auto">
              <a:lnSpc>
                <a:spcPct val="115000"/>
              </a:lnSpc>
              <a:buClr>
                <a:schemeClr val="dk1"/>
              </a:buClr>
              <a:buNone/>
              <a:defRPr/>
            </a:pPr>
            <a:endParaRPr lang="en-US" dirty="0">
              <a:latin typeface="Roboto"/>
              <a:ea typeface="Roboto"/>
              <a:cs typeface="Roboto"/>
              <a:sym typeface="Roboto"/>
            </a:endParaRPr>
          </a:p>
          <a:p>
            <a:pPr marL="0" indent="0" fontAlgn="auto">
              <a:lnSpc>
                <a:spcPct val="115000"/>
              </a:lnSpc>
              <a:buClr>
                <a:schemeClr val="dk1"/>
              </a:buClr>
              <a:buNone/>
              <a:defRPr/>
            </a:pPr>
            <a:endParaRPr lang="en-US" dirty="0">
              <a:latin typeface="Roboto"/>
              <a:ea typeface="Roboto"/>
              <a:cs typeface="Roboto"/>
              <a:sym typeface="Roboto"/>
            </a:endParaRPr>
          </a:p>
        </p:txBody>
      </p:sp>
    </p:spTree>
    <p:extLst>
      <p:ext uri="{BB962C8B-B14F-4D97-AF65-F5344CB8AC3E}">
        <p14:creationId xmlns:p14="http://schemas.microsoft.com/office/powerpoint/2010/main" val="2334912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UHV Master Slides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3540</Words>
  <Application>Microsoft Office PowerPoint</Application>
  <PresentationFormat>Widescreen</PresentationFormat>
  <Paragraphs>447</Paragraphs>
  <Slides>35</Slides>
  <Notes>7</Notes>
  <HiddenSlides>12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Roboto</vt:lpstr>
      <vt:lpstr>Roboto Slab</vt:lpstr>
      <vt:lpstr>Symbol</vt:lpstr>
      <vt:lpstr>Times New Roman</vt:lpstr>
      <vt:lpstr>Wingdings</vt:lpstr>
      <vt:lpstr>UHV Theme 2022</vt:lpstr>
      <vt:lpstr>UHV Master Slides 2022</vt:lpstr>
      <vt:lpstr>  Faculty Orientation: Overview of UHV-I in Student Induction Program</vt:lpstr>
      <vt:lpstr>PowerPoint Presentation</vt:lpstr>
      <vt:lpstr>Background</vt:lpstr>
      <vt:lpstr>The UHV-I Module</vt:lpstr>
      <vt:lpstr>It has been seen that UHV-I helps to</vt:lpstr>
      <vt:lpstr>What is included in this Presentation (and documented in the UHV-I Mentor Manual)</vt:lpstr>
      <vt:lpstr>Student Induction Program – Context</vt:lpstr>
      <vt:lpstr>Goals of SIP</vt:lpstr>
      <vt:lpstr>Universal Approach</vt:lpstr>
      <vt:lpstr>Solution Centric Approach</vt:lpstr>
      <vt:lpstr>PowerPoint Presentation</vt:lpstr>
      <vt:lpstr>UHV-I Module</vt:lpstr>
      <vt:lpstr>UHV Module</vt:lpstr>
      <vt:lpstr>UHV Module</vt:lpstr>
      <vt:lpstr>PowerPoint Presentation</vt:lpstr>
      <vt:lpstr>The objectives of the UHV module (UHV-I) are:</vt:lpstr>
      <vt:lpstr>UHV-I An Orientation to Universal Human Values</vt:lpstr>
      <vt:lpstr>UHV-I: An Orientation to Universal Human Values (Understanding the Full Human Potential)</vt:lpstr>
      <vt:lpstr>UHV-I: An Orientation to Universal Human Values (Understanding the Full Human Potential)</vt:lpstr>
      <vt:lpstr>Programs Following UHV-I</vt:lpstr>
      <vt:lpstr>Model Schedule for UHV-I FDP (to prepare faculty to teach UHV-I, Pre-req: UHV-Intro FDP)</vt:lpstr>
      <vt:lpstr>How to Conduct UHV-I</vt:lpstr>
      <vt:lpstr>Note to Faculty</vt:lpstr>
      <vt:lpstr>Note to Faculty (cont.)</vt:lpstr>
      <vt:lpstr>PowerPoint Presentation</vt:lpstr>
      <vt:lpstr>General Guidelines</vt:lpstr>
      <vt:lpstr>eSIP Recordings 2020</vt:lpstr>
      <vt:lpstr>Resources for Preparing</vt:lpstr>
      <vt:lpstr>UHV-I Materials for your Preparation</vt:lpstr>
      <vt:lpstr>UHV-I Materials</vt:lpstr>
      <vt:lpstr>Present AICTE FDP-SI Website</vt:lpstr>
      <vt:lpstr>New AICTE FDP-SI Website (under Development)</vt:lpstr>
      <vt:lpstr>SIP YouTube Channel</vt:lpstr>
      <vt:lpstr>UHV Website</vt:lpstr>
      <vt:lpstr>UHV YouTube Channel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2025-05-23T16:10:19Z</dcterms:modified>
</cp:coreProperties>
</file>